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97" r:id="rId9"/>
    <p:sldId id="264" r:id="rId10"/>
    <p:sldId id="296" r:id="rId11"/>
    <p:sldId id="295" r:id="rId12"/>
    <p:sldId id="265" r:id="rId13"/>
    <p:sldId id="298" r:id="rId14"/>
    <p:sldId id="288" r:id="rId15"/>
    <p:sldId id="287" r:id="rId16"/>
    <p:sldId id="286" r:id="rId17"/>
    <p:sldId id="299" r:id="rId18"/>
    <p:sldId id="266" r:id="rId19"/>
    <p:sldId id="300" r:id="rId20"/>
    <p:sldId id="301" r:id="rId21"/>
    <p:sldId id="267" r:id="rId22"/>
    <p:sldId id="289" r:id="rId23"/>
    <p:sldId id="290" r:id="rId24"/>
    <p:sldId id="291" r:id="rId25"/>
    <p:sldId id="268" r:id="rId26"/>
    <p:sldId id="292" r:id="rId27"/>
    <p:sldId id="303" r:id="rId28"/>
    <p:sldId id="304" r:id="rId29"/>
    <p:sldId id="302" r:id="rId30"/>
    <p:sldId id="305" r:id="rId31"/>
    <p:sldId id="306" r:id="rId32"/>
    <p:sldId id="269" r:id="rId33"/>
    <p:sldId id="270" r:id="rId34"/>
    <p:sldId id="271" r:id="rId35"/>
    <p:sldId id="272" r:id="rId36"/>
    <p:sldId id="293" r:id="rId37"/>
    <p:sldId id="294" r:id="rId38"/>
    <p:sldId id="273" r:id="rId39"/>
    <p:sldId id="274" r:id="rId40"/>
    <p:sldId id="275" r:id="rId41"/>
    <p:sldId id="276" r:id="rId42"/>
    <p:sldId id="277" r:id="rId43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D446C-BBAF-CC49-B1FD-2A1EE8D83823}" type="doc">
      <dgm:prSet loTypeId="urn:microsoft.com/office/officeart/2005/8/layout/cycle8" loCatId="" qsTypeId="urn:microsoft.com/office/officeart/2005/8/quickstyle/3d4" qsCatId="3D" csTypeId="urn:microsoft.com/office/officeart/2005/8/colors/colorful1" csCatId="colorful" phldr="1"/>
      <dgm:spPr/>
    </dgm:pt>
    <dgm:pt modelId="{B76D4432-A926-4B46-824C-B57FB83624A7}">
      <dgm:prSet phldrT="[Text]" custT="1"/>
      <dgm:spPr/>
      <dgm:t>
        <a:bodyPr/>
        <a:lstStyle/>
        <a:p>
          <a:r>
            <a:rPr lang="en-US" sz="2000" b="1" u="sng" smtClean="0"/>
            <a:t>Criterion B. </a:t>
          </a:r>
          <a:r>
            <a:rPr lang="en-US" sz="2000" b="1" smtClean="0"/>
            <a:t>Intrusion</a:t>
          </a:r>
          <a:endParaRPr lang="en-US" sz="2000" dirty="0"/>
        </a:p>
      </dgm:t>
    </dgm:pt>
    <dgm:pt modelId="{D56FBB37-05D3-9A47-9267-3862F6317885}" type="parTrans" cxnId="{19AF5548-DCE7-8B48-8CF5-FF623764CCA2}">
      <dgm:prSet/>
      <dgm:spPr/>
      <dgm:t>
        <a:bodyPr/>
        <a:lstStyle/>
        <a:p>
          <a:endParaRPr lang="en-US"/>
        </a:p>
      </dgm:t>
    </dgm:pt>
    <dgm:pt modelId="{0E513942-DCAF-634F-8A72-0CC3D9C94C71}" type="sibTrans" cxnId="{19AF5548-DCE7-8B48-8CF5-FF623764CCA2}">
      <dgm:prSet/>
      <dgm:spPr/>
      <dgm:t>
        <a:bodyPr/>
        <a:lstStyle/>
        <a:p>
          <a:endParaRPr lang="en-US"/>
        </a:p>
      </dgm:t>
    </dgm:pt>
    <dgm:pt modelId="{159ECEBC-65FE-534F-A290-05A22A38DD60}">
      <dgm:prSet phldrT="[Text]" custT="1"/>
      <dgm:spPr/>
      <dgm:t>
        <a:bodyPr/>
        <a:lstStyle/>
        <a:p>
          <a:r>
            <a:rPr lang="en-US" sz="2000" b="1" u="sng" smtClean="0"/>
            <a:t>Criterion C</a:t>
          </a:r>
          <a:r>
            <a:rPr lang="en-US" sz="2000" b="1" smtClean="0"/>
            <a:t>.  </a:t>
          </a:r>
          <a:r>
            <a:rPr lang="en-US" sz="2000" smtClean="0"/>
            <a:t>Avoidance</a:t>
          </a:r>
          <a:endParaRPr lang="en-US" sz="2000" dirty="0"/>
        </a:p>
      </dgm:t>
    </dgm:pt>
    <dgm:pt modelId="{CB9D6113-64D6-734C-ABE6-1BA1F365B1BA}" type="parTrans" cxnId="{DA8350B4-DB38-6E4A-8EC5-998EA8259C27}">
      <dgm:prSet/>
      <dgm:spPr/>
      <dgm:t>
        <a:bodyPr/>
        <a:lstStyle/>
        <a:p>
          <a:endParaRPr lang="en-US"/>
        </a:p>
      </dgm:t>
    </dgm:pt>
    <dgm:pt modelId="{854FA360-69DB-0146-841B-A7B18545AC9F}" type="sibTrans" cxnId="{DA8350B4-DB38-6E4A-8EC5-998EA8259C27}">
      <dgm:prSet/>
      <dgm:spPr/>
      <dgm:t>
        <a:bodyPr/>
        <a:lstStyle/>
        <a:p>
          <a:endParaRPr lang="en-US"/>
        </a:p>
      </dgm:t>
    </dgm:pt>
    <dgm:pt modelId="{4CEF03F8-3DD8-D243-B1D6-B20490D6984E}">
      <dgm:prSet phldrT="[Text]"/>
      <dgm:spPr/>
      <dgm:t>
        <a:bodyPr/>
        <a:lstStyle/>
        <a:p>
          <a:r>
            <a:rPr lang="en-US" b="1" u="sng" smtClean="0"/>
            <a:t>Criterion D</a:t>
          </a:r>
          <a:r>
            <a:rPr lang="en-US" u="sng" smtClean="0"/>
            <a:t>.  </a:t>
          </a:r>
          <a:r>
            <a:rPr lang="en-US" smtClean="0"/>
            <a:t>Negative Cognitions and Mood</a:t>
          </a:r>
          <a:endParaRPr lang="en-US" dirty="0"/>
        </a:p>
      </dgm:t>
    </dgm:pt>
    <dgm:pt modelId="{994D4DC1-E111-0D4F-9161-CE667B82F511}" type="parTrans" cxnId="{1120008B-E726-3343-BA33-AAC4D3D540FA}">
      <dgm:prSet/>
      <dgm:spPr/>
      <dgm:t>
        <a:bodyPr/>
        <a:lstStyle/>
        <a:p>
          <a:endParaRPr lang="en-US"/>
        </a:p>
      </dgm:t>
    </dgm:pt>
    <dgm:pt modelId="{66FAE842-316E-4A4A-B02B-52DF56BD1E4C}" type="sibTrans" cxnId="{1120008B-E726-3343-BA33-AAC4D3D540FA}">
      <dgm:prSet/>
      <dgm:spPr/>
      <dgm:t>
        <a:bodyPr/>
        <a:lstStyle/>
        <a:p>
          <a:endParaRPr lang="en-US"/>
        </a:p>
      </dgm:t>
    </dgm:pt>
    <dgm:pt modelId="{6069718D-FF5A-7344-B385-947C351410AA}">
      <dgm:prSet custT="1"/>
      <dgm:spPr/>
      <dgm:t>
        <a:bodyPr/>
        <a:lstStyle/>
        <a:p>
          <a:r>
            <a:rPr lang="en-US" sz="2000" u="sng" dirty="0" smtClean="0"/>
            <a:t>Criterion E</a:t>
          </a:r>
          <a:r>
            <a:rPr lang="en-US" sz="2000" dirty="0" smtClean="0"/>
            <a:t>.  Arousal &amp; Reactivity</a:t>
          </a:r>
          <a:endParaRPr lang="en-US" sz="2000" dirty="0"/>
        </a:p>
      </dgm:t>
    </dgm:pt>
    <dgm:pt modelId="{F5768A5C-3734-E44A-99F7-42DB3DBCAFB2}" type="parTrans" cxnId="{A687C4F7-8613-0549-93FC-DD46C64758D6}">
      <dgm:prSet/>
      <dgm:spPr/>
      <dgm:t>
        <a:bodyPr/>
        <a:lstStyle/>
        <a:p>
          <a:endParaRPr lang="en-US"/>
        </a:p>
      </dgm:t>
    </dgm:pt>
    <dgm:pt modelId="{AEDAEB60-1563-3441-8C60-9132FE58520F}" type="sibTrans" cxnId="{A687C4F7-8613-0549-93FC-DD46C64758D6}">
      <dgm:prSet/>
      <dgm:spPr/>
      <dgm:t>
        <a:bodyPr/>
        <a:lstStyle/>
        <a:p>
          <a:endParaRPr lang="en-US"/>
        </a:p>
      </dgm:t>
    </dgm:pt>
    <dgm:pt modelId="{F6A6576E-0053-4BD2-97FF-0C363C516DB6}">
      <dgm:prSet/>
      <dgm:spPr/>
      <dgm:t>
        <a:bodyPr/>
        <a:lstStyle/>
        <a:p>
          <a:pPr rtl="1"/>
          <a:r>
            <a:rPr lang="en-US" dirty="0" smtClean="0"/>
            <a:t>Criteria  A </a:t>
          </a:r>
        </a:p>
        <a:p>
          <a:pPr rtl="1"/>
          <a:r>
            <a:rPr lang="en-US" dirty="0" smtClean="0"/>
            <a:t>Exposure</a:t>
          </a:r>
          <a:endParaRPr lang="ar-EG" dirty="0"/>
        </a:p>
      </dgm:t>
    </dgm:pt>
    <dgm:pt modelId="{6AA299A6-4667-452A-AC8D-218746A9E4AC}" type="parTrans" cxnId="{57C06D09-D357-4D04-AFD5-408E0B0BFE1F}">
      <dgm:prSet/>
      <dgm:spPr/>
      <dgm:t>
        <a:bodyPr/>
        <a:lstStyle/>
        <a:p>
          <a:pPr rtl="1"/>
          <a:endParaRPr lang="ar-EG"/>
        </a:p>
      </dgm:t>
    </dgm:pt>
    <dgm:pt modelId="{40986446-B999-4155-8E1C-312796FB52DB}" type="sibTrans" cxnId="{57C06D09-D357-4D04-AFD5-408E0B0BFE1F}">
      <dgm:prSet/>
      <dgm:spPr/>
      <dgm:t>
        <a:bodyPr/>
        <a:lstStyle/>
        <a:p>
          <a:pPr rtl="1"/>
          <a:endParaRPr lang="ar-EG"/>
        </a:p>
      </dgm:t>
    </dgm:pt>
    <dgm:pt modelId="{FAC90C69-D8FA-FC4A-A800-4B616C4FFF46}" type="pres">
      <dgm:prSet presAssocID="{BE7D446C-BBAF-CC49-B1FD-2A1EE8D83823}" presName="compositeShape" presStyleCnt="0">
        <dgm:presLayoutVars>
          <dgm:chMax val="7"/>
          <dgm:dir/>
          <dgm:resizeHandles val="exact"/>
        </dgm:presLayoutVars>
      </dgm:prSet>
      <dgm:spPr/>
    </dgm:pt>
    <dgm:pt modelId="{D259D9DA-F5BB-B34C-B3FD-7BE745FA9718}" type="pres">
      <dgm:prSet presAssocID="{BE7D446C-BBAF-CC49-B1FD-2A1EE8D83823}" presName="wedge1" presStyleLbl="node1" presStyleIdx="0" presStyleCnt="5"/>
      <dgm:spPr/>
      <dgm:t>
        <a:bodyPr/>
        <a:lstStyle/>
        <a:p>
          <a:endParaRPr lang="en-US"/>
        </a:p>
      </dgm:t>
    </dgm:pt>
    <dgm:pt modelId="{13F57D22-A652-FE41-9450-C05BF5E2C9BA}" type="pres">
      <dgm:prSet presAssocID="{BE7D446C-BBAF-CC49-B1FD-2A1EE8D83823}" presName="dummy1a" presStyleCnt="0"/>
      <dgm:spPr/>
    </dgm:pt>
    <dgm:pt modelId="{F2914F5E-C65C-534D-A422-76D183E3B694}" type="pres">
      <dgm:prSet presAssocID="{BE7D446C-BBAF-CC49-B1FD-2A1EE8D83823}" presName="dummy1b" presStyleCnt="0"/>
      <dgm:spPr/>
    </dgm:pt>
    <dgm:pt modelId="{5DE4587E-D912-CE41-93B2-8B5701308D5C}" type="pres">
      <dgm:prSet presAssocID="{BE7D446C-BBAF-CC49-B1FD-2A1EE8D8382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8AE87-3075-4548-B986-E70D9AD1E796}" type="pres">
      <dgm:prSet presAssocID="{BE7D446C-BBAF-CC49-B1FD-2A1EE8D83823}" presName="wedge2" presStyleLbl="node1" presStyleIdx="1" presStyleCnt="5"/>
      <dgm:spPr/>
      <dgm:t>
        <a:bodyPr/>
        <a:lstStyle/>
        <a:p>
          <a:endParaRPr lang="en-US"/>
        </a:p>
      </dgm:t>
    </dgm:pt>
    <dgm:pt modelId="{778E85B3-E173-2243-A4BF-586FDFE91BF7}" type="pres">
      <dgm:prSet presAssocID="{BE7D446C-BBAF-CC49-B1FD-2A1EE8D83823}" presName="dummy2a" presStyleCnt="0"/>
      <dgm:spPr/>
    </dgm:pt>
    <dgm:pt modelId="{A65F82A1-592F-3C44-817A-5516D0F5DBDB}" type="pres">
      <dgm:prSet presAssocID="{BE7D446C-BBAF-CC49-B1FD-2A1EE8D83823}" presName="dummy2b" presStyleCnt="0"/>
      <dgm:spPr/>
    </dgm:pt>
    <dgm:pt modelId="{7FB02E61-45A2-BF4D-9AC9-16298AE23734}" type="pres">
      <dgm:prSet presAssocID="{BE7D446C-BBAF-CC49-B1FD-2A1EE8D8382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D6110-5F61-3D4E-B937-D2D167E941E0}" type="pres">
      <dgm:prSet presAssocID="{BE7D446C-BBAF-CC49-B1FD-2A1EE8D83823}" presName="wedge3" presStyleLbl="node1" presStyleIdx="2" presStyleCnt="5"/>
      <dgm:spPr/>
      <dgm:t>
        <a:bodyPr/>
        <a:lstStyle/>
        <a:p>
          <a:endParaRPr lang="en-US"/>
        </a:p>
      </dgm:t>
    </dgm:pt>
    <dgm:pt modelId="{BCAAE736-62EE-5141-B917-236A92F75C9E}" type="pres">
      <dgm:prSet presAssocID="{BE7D446C-BBAF-CC49-B1FD-2A1EE8D83823}" presName="dummy3a" presStyleCnt="0"/>
      <dgm:spPr/>
    </dgm:pt>
    <dgm:pt modelId="{3CF05C44-EF76-0F44-81DF-FCB68346015F}" type="pres">
      <dgm:prSet presAssocID="{BE7D446C-BBAF-CC49-B1FD-2A1EE8D83823}" presName="dummy3b" presStyleCnt="0"/>
      <dgm:spPr/>
    </dgm:pt>
    <dgm:pt modelId="{430640EA-BCBC-8543-B174-D9C6BA6237BB}" type="pres">
      <dgm:prSet presAssocID="{BE7D446C-BBAF-CC49-B1FD-2A1EE8D8382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FC2EE-8654-8547-9FBF-A42D24E24A75}" type="pres">
      <dgm:prSet presAssocID="{BE7D446C-BBAF-CC49-B1FD-2A1EE8D83823}" presName="wedge4" presStyleLbl="node1" presStyleIdx="3" presStyleCnt="5" custLinFactNeighborX="1895" custLinFactNeighborY="-1023"/>
      <dgm:spPr/>
      <dgm:t>
        <a:bodyPr/>
        <a:lstStyle/>
        <a:p>
          <a:endParaRPr lang="en-US"/>
        </a:p>
      </dgm:t>
    </dgm:pt>
    <dgm:pt modelId="{1B70377F-AF20-B441-BAAC-37AECF190D6F}" type="pres">
      <dgm:prSet presAssocID="{BE7D446C-BBAF-CC49-B1FD-2A1EE8D83823}" presName="dummy4a" presStyleCnt="0"/>
      <dgm:spPr/>
    </dgm:pt>
    <dgm:pt modelId="{8341BC59-489D-374A-963C-410241A0F544}" type="pres">
      <dgm:prSet presAssocID="{BE7D446C-BBAF-CC49-B1FD-2A1EE8D83823}" presName="dummy4b" presStyleCnt="0"/>
      <dgm:spPr/>
    </dgm:pt>
    <dgm:pt modelId="{3B9ED9C7-AE2C-494F-A238-261C5A0DC49C}" type="pres">
      <dgm:prSet presAssocID="{BE7D446C-BBAF-CC49-B1FD-2A1EE8D8382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8104B-6EFD-4446-AE50-8047A3830E28}" type="pres">
      <dgm:prSet presAssocID="{BE7D446C-BBAF-CC49-B1FD-2A1EE8D83823}" presName="wedge5" presStyleLbl="node1" presStyleIdx="4" presStyleCnt="5" custScaleY="98129"/>
      <dgm:spPr/>
      <dgm:t>
        <a:bodyPr/>
        <a:lstStyle/>
        <a:p>
          <a:pPr rtl="1"/>
          <a:endParaRPr lang="ar-EG"/>
        </a:p>
      </dgm:t>
    </dgm:pt>
    <dgm:pt modelId="{74E25983-57EC-486D-9A82-BC6A6A0D5948}" type="pres">
      <dgm:prSet presAssocID="{BE7D446C-BBAF-CC49-B1FD-2A1EE8D83823}" presName="dummy5a" presStyleCnt="0"/>
      <dgm:spPr/>
    </dgm:pt>
    <dgm:pt modelId="{EC52C8D0-98CA-42CF-86BD-C9AC9631938E}" type="pres">
      <dgm:prSet presAssocID="{BE7D446C-BBAF-CC49-B1FD-2A1EE8D83823}" presName="dummy5b" presStyleCnt="0"/>
      <dgm:spPr/>
    </dgm:pt>
    <dgm:pt modelId="{B0253286-E8A4-4FBA-926E-BD4FF3E125A1}" type="pres">
      <dgm:prSet presAssocID="{BE7D446C-BBAF-CC49-B1FD-2A1EE8D8382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67E8D1F-53B7-4F61-84AF-155DEE08E807}" type="pres">
      <dgm:prSet presAssocID="{40986446-B999-4155-8E1C-312796FB52DB}" presName="arrowWedge1" presStyleLbl="fgSibTrans2D1" presStyleIdx="0" presStyleCnt="5"/>
      <dgm:spPr/>
    </dgm:pt>
    <dgm:pt modelId="{AB90B92A-79CD-41F9-99ED-199034D082DD}" type="pres">
      <dgm:prSet presAssocID="{0E513942-DCAF-634F-8A72-0CC3D9C94C71}" presName="arrowWedge2" presStyleLbl="fgSibTrans2D1" presStyleIdx="1" presStyleCnt="5"/>
      <dgm:spPr/>
    </dgm:pt>
    <dgm:pt modelId="{AF8187E8-9F21-4A05-9A35-49BB9F6AD1C5}" type="pres">
      <dgm:prSet presAssocID="{854FA360-69DB-0146-841B-A7B18545AC9F}" presName="arrowWedge3" presStyleLbl="fgSibTrans2D1" presStyleIdx="2" presStyleCnt="5"/>
      <dgm:spPr/>
    </dgm:pt>
    <dgm:pt modelId="{20DA1B40-E864-42B6-B6A5-DDD75DFF477F}" type="pres">
      <dgm:prSet presAssocID="{66FAE842-316E-4A4A-B02B-52DF56BD1E4C}" presName="arrowWedge4" presStyleLbl="fgSibTrans2D1" presStyleIdx="3" presStyleCnt="5"/>
      <dgm:spPr/>
    </dgm:pt>
    <dgm:pt modelId="{F8586E98-5D55-436E-9AFF-887DD15B3953}" type="pres">
      <dgm:prSet presAssocID="{AEDAEB60-1563-3441-8C60-9132FE58520F}" presName="arrowWedge5" presStyleLbl="fgSibTrans2D1" presStyleIdx="4" presStyleCnt="5"/>
      <dgm:spPr/>
    </dgm:pt>
  </dgm:ptLst>
  <dgm:cxnLst>
    <dgm:cxn modelId="{57C06D09-D357-4D04-AFD5-408E0B0BFE1F}" srcId="{BE7D446C-BBAF-CC49-B1FD-2A1EE8D83823}" destId="{F6A6576E-0053-4BD2-97FF-0C363C516DB6}" srcOrd="0" destOrd="0" parTransId="{6AA299A6-4667-452A-AC8D-218746A9E4AC}" sibTransId="{40986446-B999-4155-8E1C-312796FB52DB}"/>
    <dgm:cxn modelId="{75F5A20D-5E99-4277-A804-97F8F415FD3E}" type="presOf" srcId="{159ECEBC-65FE-534F-A290-05A22A38DD60}" destId="{430640EA-BCBC-8543-B174-D9C6BA6237BB}" srcOrd="1" destOrd="0" presId="urn:microsoft.com/office/officeart/2005/8/layout/cycle8"/>
    <dgm:cxn modelId="{19AF5548-DCE7-8B48-8CF5-FF623764CCA2}" srcId="{BE7D446C-BBAF-CC49-B1FD-2A1EE8D83823}" destId="{B76D4432-A926-4B46-824C-B57FB83624A7}" srcOrd="1" destOrd="0" parTransId="{D56FBB37-05D3-9A47-9267-3862F6317885}" sibTransId="{0E513942-DCAF-634F-8A72-0CC3D9C94C71}"/>
    <dgm:cxn modelId="{1120008B-E726-3343-BA33-AAC4D3D540FA}" srcId="{BE7D446C-BBAF-CC49-B1FD-2A1EE8D83823}" destId="{4CEF03F8-3DD8-D243-B1D6-B20490D6984E}" srcOrd="3" destOrd="0" parTransId="{994D4DC1-E111-0D4F-9161-CE667B82F511}" sibTransId="{66FAE842-316E-4A4A-B02B-52DF56BD1E4C}"/>
    <dgm:cxn modelId="{910C716F-EFB3-40F8-B694-A0A9B39CFC51}" type="presOf" srcId="{B76D4432-A926-4B46-824C-B57FB83624A7}" destId="{7FB02E61-45A2-BF4D-9AC9-16298AE23734}" srcOrd="1" destOrd="0" presId="urn:microsoft.com/office/officeart/2005/8/layout/cycle8"/>
    <dgm:cxn modelId="{4B6D48B7-33C5-4B5B-BE89-5A8D1A6C7A50}" type="presOf" srcId="{6069718D-FF5A-7344-B385-947C351410AA}" destId="{4BE8104B-6EFD-4446-AE50-8047A3830E28}" srcOrd="0" destOrd="0" presId="urn:microsoft.com/office/officeart/2005/8/layout/cycle8"/>
    <dgm:cxn modelId="{3539EF5C-2181-47BD-A431-0677B44B0C91}" type="presOf" srcId="{F6A6576E-0053-4BD2-97FF-0C363C516DB6}" destId="{5DE4587E-D912-CE41-93B2-8B5701308D5C}" srcOrd="1" destOrd="0" presId="urn:microsoft.com/office/officeart/2005/8/layout/cycle8"/>
    <dgm:cxn modelId="{DA8350B4-DB38-6E4A-8EC5-998EA8259C27}" srcId="{BE7D446C-BBAF-CC49-B1FD-2A1EE8D83823}" destId="{159ECEBC-65FE-534F-A290-05A22A38DD60}" srcOrd="2" destOrd="0" parTransId="{CB9D6113-64D6-734C-ABE6-1BA1F365B1BA}" sibTransId="{854FA360-69DB-0146-841B-A7B18545AC9F}"/>
    <dgm:cxn modelId="{A28842B7-F31E-48D5-B2D4-46B24F9576F3}" type="presOf" srcId="{159ECEBC-65FE-534F-A290-05A22A38DD60}" destId="{DA5D6110-5F61-3D4E-B937-D2D167E941E0}" srcOrd="0" destOrd="0" presId="urn:microsoft.com/office/officeart/2005/8/layout/cycle8"/>
    <dgm:cxn modelId="{64D28A70-DE74-4C52-ABB2-14DB1E5B9B48}" type="presOf" srcId="{BE7D446C-BBAF-CC49-B1FD-2A1EE8D83823}" destId="{FAC90C69-D8FA-FC4A-A800-4B616C4FFF46}" srcOrd="0" destOrd="0" presId="urn:microsoft.com/office/officeart/2005/8/layout/cycle8"/>
    <dgm:cxn modelId="{FA4E7067-36B6-4D26-B8F6-38AF9B1978DC}" type="presOf" srcId="{4CEF03F8-3DD8-D243-B1D6-B20490D6984E}" destId="{210FC2EE-8654-8547-9FBF-A42D24E24A75}" srcOrd="0" destOrd="0" presId="urn:microsoft.com/office/officeart/2005/8/layout/cycle8"/>
    <dgm:cxn modelId="{ED663513-A90F-4BD2-8C45-5100BA35CF8D}" type="presOf" srcId="{F6A6576E-0053-4BD2-97FF-0C363C516DB6}" destId="{D259D9DA-F5BB-B34C-B3FD-7BE745FA9718}" srcOrd="0" destOrd="0" presId="urn:microsoft.com/office/officeart/2005/8/layout/cycle8"/>
    <dgm:cxn modelId="{1EAB5F9A-2AEF-4084-ABA9-56B4AD65F6C9}" type="presOf" srcId="{6069718D-FF5A-7344-B385-947C351410AA}" destId="{B0253286-E8A4-4FBA-926E-BD4FF3E125A1}" srcOrd="1" destOrd="0" presId="urn:microsoft.com/office/officeart/2005/8/layout/cycle8"/>
    <dgm:cxn modelId="{5A321BFC-7570-4BC7-893F-CB4127E3D496}" type="presOf" srcId="{4CEF03F8-3DD8-D243-B1D6-B20490D6984E}" destId="{3B9ED9C7-AE2C-494F-A238-261C5A0DC49C}" srcOrd="1" destOrd="0" presId="urn:microsoft.com/office/officeart/2005/8/layout/cycle8"/>
    <dgm:cxn modelId="{A687C4F7-8613-0549-93FC-DD46C64758D6}" srcId="{BE7D446C-BBAF-CC49-B1FD-2A1EE8D83823}" destId="{6069718D-FF5A-7344-B385-947C351410AA}" srcOrd="4" destOrd="0" parTransId="{F5768A5C-3734-E44A-99F7-42DB3DBCAFB2}" sibTransId="{AEDAEB60-1563-3441-8C60-9132FE58520F}"/>
    <dgm:cxn modelId="{87D24749-734D-4883-8F28-54BB3D822F17}" type="presOf" srcId="{B76D4432-A926-4B46-824C-B57FB83624A7}" destId="{B048AE87-3075-4548-B986-E70D9AD1E796}" srcOrd="0" destOrd="0" presId="urn:microsoft.com/office/officeart/2005/8/layout/cycle8"/>
    <dgm:cxn modelId="{5C104CFA-6FDF-426F-97EA-E68DEB6F6EB1}" type="presParOf" srcId="{FAC90C69-D8FA-FC4A-A800-4B616C4FFF46}" destId="{D259D9DA-F5BB-B34C-B3FD-7BE745FA9718}" srcOrd="0" destOrd="0" presId="urn:microsoft.com/office/officeart/2005/8/layout/cycle8"/>
    <dgm:cxn modelId="{F80D7C0C-7F48-4E3C-BEBE-0EBA10898215}" type="presParOf" srcId="{FAC90C69-D8FA-FC4A-A800-4B616C4FFF46}" destId="{13F57D22-A652-FE41-9450-C05BF5E2C9BA}" srcOrd="1" destOrd="0" presId="urn:microsoft.com/office/officeart/2005/8/layout/cycle8"/>
    <dgm:cxn modelId="{5D519216-9BEB-4BE9-8322-DECCCB727248}" type="presParOf" srcId="{FAC90C69-D8FA-FC4A-A800-4B616C4FFF46}" destId="{F2914F5E-C65C-534D-A422-76D183E3B694}" srcOrd="2" destOrd="0" presId="urn:microsoft.com/office/officeart/2005/8/layout/cycle8"/>
    <dgm:cxn modelId="{DA85D98C-C076-45CC-A3F5-A25873AA5632}" type="presParOf" srcId="{FAC90C69-D8FA-FC4A-A800-4B616C4FFF46}" destId="{5DE4587E-D912-CE41-93B2-8B5701308D5C}" srcOrd="3" destOrd="0" presId="urn:microsoft.com/office/officeart/2005/8/layout/cycle8"/>
    <dgm:cxn modelId="{2D57C285-7CDD-4AB5-9E50-814D9A933CDC}" type="presParOf" srcId="{FAC90C69-D8FA-FC4A-A800-4B616C4FFF46}" destId="{B048AE87-3075-4548-B986-E70D9AD1E796}" srcOrd="4" destOrd="0" presId="urn:microsoft.com/office/officeart/2005/8/layout/cycle8"/>
    <dgm:cxn modelId="{5463272B-08DF-47BD-AB6D-C254CF726000}" type="presParOf" srcId="{FAC90C69-D8FA-FC4A-A800-4B616C4FFF46}" destId="{778E85B3-E173-2243-A4BF-586FDFE91BF7}" srcOrd="5" destOrd="0" presId="urn:microsoft.com/office/officeart/2005/8/layout/cycle8"/>
    <dgm:cxn modelId="{DCCB1EE4-94F2-4C8A-B26C-0CEEB21890DE}" type="presParOf" srcId="{FAC90C69-D8FA-FC4A-A800-4B616C4FFF46}" destId="{A65F82A1-592F-3C44-817A-5516D0F5DBDB}" srcOrd="6" destOrd="0" presId="urn:microsoft.com/office/officeart/2005/8/layout/cycle8"/>
    <dgm:cxn modelId="{90874C6A-62A5-4ADB-81DD-7FBBB90E71EE}" type="presParOf" srcId="{FAC90C69-D8FA-FC4A-A800-4B616C4FFF46}" destId="{7FB02E61-45A2-BF4D-9AC9-16298AE23734}" srcOrd="7" destOrd="0" presId="urn:microsoft.com/office/officeart/2005/8/layout/cycle8"/>
    <dgm:cxn modelId="{943E15BA-E920-4E73-BE6F-8CA4ADF370BD}" type="presParOf" srcId="{FAC90C69-D8FA-FC4A-A800-4B616C4FFF46}" destId="{DA5D6110-5F61-3D4E-B937-D2D167E941E0}" srcOrd="8" destOrd="0" presId="urn:microsoft.com/office/officeart/2005/8/layout/cycle8"/>
    <dgm:cxn modelId="{1EE956D0-1742-46B1-9ADC-5A7ABE864ACF}" type="presParOf" srcId="{FAC90C69-D8FA-FC4A-A800-4B616C4FFF46}" destId="{BCAAE736-62EE-5141-B917-236A92F75C9E}" srcOrd="9" destOrd="0" presId="urn:microsoft.com/office/officeart/2005/8/layout/cycle8"/>
    <dgm:cxn modelId="{90E12977-05BE-4B05-8B75-F1D8D2450FA3}" type="presParOf" srcId="{FAC90C69-D8FA-FC4A-A800-4B616C4FFF46}" destId="{3CF05C44-EF76-0F44-81DF-FCB68346015F}" srcOrd="10" destOrd="0" presId="urn:microsoft.com/office/officeart/2005/8/layout/cycle8"/>
    <dgm:cxn modelId="{6107AEC2-180D-4A2A-81D9-9DE251D0B49F}" type="presParOf" srcId="{FAC90C69-D8FA-FC4A-A800-4B616C4FFF46}" destId="{430640EA-BCBC-8543-B174-D9C6BA6237BB}" srcOrd="11" destOrd="0" presId="urn:microsoft.com/office/officeart/2005/8/layout/cycle8"/>
    <dgm:cxn modelId="{837227C4-5682-455C-97A6-9C9F84148B3C}" type="presParOf" srcId="{FAC90C69-D8FA-FC4A-A800-4B616C4FFF46}" destId="{210FC2EE-8654-8547-9FBF-A42D24E24A75}" srcOrd="12" destOrd="0" presId="urn:microsoft.com/office/officeart/2005/8/layout/cycle8"/>
    <dgm:cxn modelId="{9EFA11A9-0C6B-4CD9-B9B4-2AA7E77DC164}" type="presParOf" srcId="{FAC90C69-D8FA-FC4A-A800-4B616C4FFF46}" destId="{1B70377F-AF20-B441-BAAC-37AECF190D6F}" srcOrd="13" destOrd="0" presId="urn:microsoft.com/office/officeart/2005/8/layout/cycle8"/>
    <dgm:cxn modelId="{A81ED2B8-F275-4EA4-A458-6C5CEDE2C9B8}" type="presParOf" srcId="{FAC90C69-D8FA-FC4A-A800-4B616C4FFF46}" destId="{8341BC59-489D-374A-963C-410241A0F544}" srcOrd="14" destOrd="0" presId="urn:microsoft.com/office/officeart/2005/8/layout/cycle8"/>
    <dgm:cxn modelId="{620F648A-BE93-428C-B094-215AC75C77F7}" type="presParOf" srcId="{FAC90C69-D8FA-FC4A-A800-4B616C4FFF46}" destId="{3B9ED9C7-AE2C-494F-A238-261C5A0DC49C}" srcOrd="15" destOrd="0" presId="urn:microsoft.com/office/officeart/2005/8/layout/cycle8"/>
    <dgm:cxn modelId="{0FE68BAD-06FA-4CC4-8A47-AA0E5B5732D3}" type="presParOf" srcId="{FAC90C69-D8FA-FC4A-A800-4B616C4FFF46}" destId="{4BE8104B-6EFD-4446-AE50-8047A3830E28}" srcOrd="16" destOrd="0" presId="urn:microsoft.com/office/officeart/2005/8/layout/cycle8"/>
    <dgm:cxn modelId="{F91762C9-959D-4BD6-A291-38288DBE047E}" type="presParOf" srcId="{FAC90C69-D8FA-FC4A-A800-4B616C4FFF46}" destId="{74E25983-57EC-486D-9A82-BC6A6A0D5948}" srcOrd="17" destOrd="0" presId="urn:microsoft.com/office/officeart/2005/8/layout/cycle8"/>
    <dgm:cxn modelId="{AEE55C0C-DCD2-4A7C-BB2F-60E551947DC1}" type="presParOf" srcId="{FAC90C69-D8FA-FC4A-A800-4B616C4FFF46}" destId="{EC52C8D0-98CA-42CF-86BD-C9AC9631938E}" srcOrd="18" destOrd="0" presId="urn:microsoft.com/office/officeart/2005/8/layout/cycle8"/>
    <dgm:cxn modelId="{433E2EEF-E8DB-4B65-8DDC-A574DA8F9B4C}" type="presParOf" srcId="{FAC90C69-D8FA-FC4A-A800-4B616C4FFF46}" destId="{B0253286-E8A4-4FBA-926E-BD4FF3E125A1}" srcOrd="19" destOrd="0" presId="urn:microsoft.com/office/officeart/2005/8/layout/cycle8"/>
    <dgm:cxn modelId="{F75B6C42-F6A7-4718-B863-448E80AF7C7E}" type="presParOf" srcId="{FAC90C69-D8FA-FC4A-A800-4B616C4FFF46}" destId="{167E8D1F-53B7-4F61-84AF-155DEE08E807}" srcOrd="20" destOrd="0" presId="urn:microsoft.com/office/officeart/2005/8/layout/cycle8"/>
    <dgm:cxn modelId="{B1CB6149-9BEE-4FD8-85D4-19F24D37F040}" type="presParOf" srcId="{FAC90C69-D8FA-FC4A-A800-4B616C4FFF46}" destId="{AB90B92A-79CD-41F9-99ED-199034D082DD}" srcOrd="21" destOrd="0" presId="urn:microsoft.com/office/officeart/2005/8/layout/cycle8"/>
    <dgm:cxn modelId="{F67C467F-A289-4DC4-9651-E5A9E17DB4D1}" type="presParOf" srcId="{FAC90C69-D8FA-FC4A-A800-4B616C4FFF46}" destId="{AF8187E8-9F21-4A05-9A35-49BB9F6AD1C5}" srcOrd="22" destOrd="0" presId="urn:microsoft.com/office/officeart/2005/8/layout/cycle8"/>
    <dgm:cxn modelId="{D49DA64E-8A8D-49B0-AA1F-E1ECA53E56E9}" type="presParOf" srcId="{FAC90C69-D8FA-FC4A-A800-4B616C4FFF46}" destId="{20DA1B40-E864-42B6-B6A5-DDD75DFF477F}" srcOrd="23" destOrd="0" presId="urn:microsoft.com/office/officeart/2005/8/layout/cycle8"/>
    <dgm:cxn modelId="{31726AB6-329D-4DCE-B139-C80A9BCF2177}" type="presParOf" srcId="{FAC90C69-D8FA-FC4A-A800-4B616C4FFF46}" destId="{F8586E98-5D55-436E-9AFF-887DD15B395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59D9DA-F5BB-B34C-B3FD-7BE745FA9718}">
      <dsp:nvSpPr>
        <dsp:cNvPr id="0" name=""/>
        <dsp:cNvSpPr/>
      </dsp:nvSpPr>
      <dsp:spPr>
        <a:xfrm>
          <a:off x="1772564" y="424510"/>
          <a:ext cx="5760720" cy="5760720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Criteria  A 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Exposure</a:t>
          </a:r>
          <a:endParaRPr lang="ar-EG" sz="2400" kern="1200" dirty="0"/>
        </a:p>
      </dsp:txBody>
      <dsp:txXfrm>
        <a:off x="4777740" y="1392859"/>
        <a:ext cx="1851660" cy="1234440"/>
      </dsp:txXfrm>
    </dsp:sp>
    <dsp:sp modelId="{B048AE87-3075-4548-B986-E70D9AD1E796}">
      <dsp:nvSpPr>
        <dsp:cNvPr id="0" name=""/>
        <dsp:cNvSpPr/>
      </dsp:nvSpPr>
      <dsp:spPr>
        <a:xfrm>
          <a:off x="1821942" y="578129"/>
          <a:ext cx="5760720" cy="5760720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smtClean="0"/>
            <a:t>Criterion B. </a:t>
          </a:r>
          <a:r>
            <a:rPr lang="en-US" sz="2000" b="1" kern="1200" smtClean="0"/>
            <a:t>Intrusion</a:t>
          </a:r>
          <a:endParaRPr lang="en-US" sz="2000" kern="1200" dirty="0"/>
        </a:p>
      </dsp:txBody>
      <dsp:txXfrm>
        <a:off x="5532120" y="3210229"/>
        <a:ext cx="1714500" cy="1371600"/>
      </dsp:txXfrm>
    </dsp:sp>
    <dsp:sp modelId="{DA5D6110-5F61-3D4E-B937-D2D167E941E0}">
      <dsp:nvSpPr>
        <dsp:cNvPr id="0" name=""/>
        <dsp:cNvSpPr/>
      </dsp:nvSpPr>
      <dsp:spPr>
        <a:xfrm>
          <a:off x="1691640" y="672769"/>
          <a:ext cx="5760720" cy="5760720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smtClean="0"/>
            <a:t>Criterion C</a:t>
          </a:r>
          <a:r>
            <a:rPr lang="en-US" sz="2000" b="1" kern="1200" smtClean="0"/>
            <a:t>.  </a:t>
          </a:r>
          <a:r>
            <a:rPr lang="en-US" sz="2000" kern="1200" smtClean="0"/>
            <a:t>Avoidance</a:t>
          </a:r>
          <a:endParaRPr lang="en-US" sz="2000" kern="1200" dirty="0"/>
        </a:p>
      </dsp:txBody>
      <dsp:txXfrm>
        <a:off x="3749040" y="4718989"/>
        <a:ext cx="1645920" cy="1508760"/>
      </dsp:txXfrm>
    </dsp:sp>
    <dsp:sp modelId="{210FC2EE-8654-8547-9FBF-A42D24E24A75}">
      <dsp:nvSpPr>
        <dsp:cNvPr id="0" name=""/>
        <dsp:cNvSpPr/>
      </dsp:nvSpPr>
      <dsp:spPr>
        <a:xfrm>
          <a:off x="1670503" y="519197"/>
          <a:ext cx="5760720" cy="5760720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smtClean="0"/>
            <a:t>Criterion D</a:t>
          </a:r>
          <a:r>
            <a:rPr lang="en-US" sz="2400" u="sng" kern="1200" smtClean="0"/>
            <a:t>.  </a:t>
          </a:r>
          <a:r>
            <a:rPr lang="en-US" sz="2400" kern="1200" smtClean="0"/>
            <a:t>Negative Cognitions and Mood</a:t>
          </a:r>
          <a:endParaRPr lang="en-US" sz="2400" kern="1200" dirty="0"/>
        </a:p>
      </dsp:txBody>
      <dsp:txXfrm>
        <a:off x="2006545" y="3151297"/>
        <a:ext cx="1714500" cy="1371600"/>
      </dsp:txXfrm>
    </dsp:sp>
    <dsp:sp modelId="{4BE8104B-6EFD-4446-AE50-8047A3830E28}">
      <dsp:nvSpPr>
        <dsp:cNvPr id="0" name=""/>
        <dsp:cNvSpPr/>
      </dsp:nvSpPr>
      <dsp:spPr>
        <a:xfrm>
          <a:off x="1610715" y="478401"/>
          <a:ext cx="5760720" cy="5652936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/>
            <a:t>Criterion E</a:t>
          </a:r>
          <a:r>
            <a:rPr lang="en-US" sz="2000" kern="1200" dirty="0" smtClean="0"/>
            <a:t>.  Arousal &amp; Reactivity</a:t>
          </a:r>
          <a:endParaRPr lang="en-US" sz="2000" kern="1200" dirty="0"/>
        </a:p>
      </dsp:txBody>
      <dsp:txXfrm>
        <a:off x="2514599" y="1428633"/>
        <a:ext cx="1851660" cy="1211343"/>
      </dsp:txXfrm>
    </dsp:sp>
    <dsp:sp modelId="{167E8D1F-53B7-4F61-84AF-155DEE08E807}">
      <dsp:nvSpPr>
        <dsp:cNvPr id="0" name=""/>
        <dsp:cNvSpPr/>
      </dsp:nvSpPr>
      <dsp:spPr>
        <a:xfrm>
          <a:off x="1415677" y="67894"/>
          <a:ext cx="6473952" cy="647395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0B92A-79CD-41F9-99ED-199034D082DD}">
      <dsp:nvSpPr>
        <dsp:cNvPr id="0" name=""/>
        <dsp:cNvSpPr/>
      </dsp:nvSpPr>
      <dsp:spPr>
        <a:xfrm>
          <a:off x="1465724" y="221462"/>
          <a:ext cx="6473952" cy="647395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187E8-9F21-4A05-9A35-49BB9F6AD1C5}">
      <dsp:nvSpPr>
        <dsp:cNvPr id="0" name=""/>
        <dsp:cNvSpPr/>
      </dsp:nvSpPr>
      <dsp:spPr>
        <a:xfrm>
          <a:off x="1335023" y="316392"/>
          <a:ext cx="6473952" cy="647395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A1B40-E864-42B6-B6A5-DDD75DFF477F}">
      <dsp:nvSpPr>
        <dsp:cNvPr id="0" name=""/>
        <dsp:cNvSpPr/>
      </dsp:nvSpPr>
      <dsp:spPr>
        <a:xfrm>
          <a:off x="1313489" y="162530"/>
          <a:ext cx="6473952" cy="647395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86E98-5D55-436E-9AFF-887DD15B3953}">
      <dsp:nvSpPr>
        <dsp:cNvPr id="0" name=""/>
        <dsp:cNvSpPr/>
      </dsp:nvSpPr>
      <dsp:spPr>
        <a:xfrm>
          <a:off x="1254370" y="68230"/>
          <a:ext cx="6473952" cy="647395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FFC5D1D-6F93-42BC-B36E-C0760854AA92}" type="datetimeFigureOut">
              <a:rPr lang="ar-EG" smtClean="0"/>
              <a:t>30/05/1439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1689FD-DE6B-43F2-B0B7-597A45449411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689FD-DE6B-43F2-B0B7-597A45449411}" type="slidenum">
              <a:rPr lang="ar-EG" smtClean="0"/>
              <a:t>21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9EB-8B63-4432-BB7C-76949CAFDCF7}" type="datetimeFigureOut">
              <a:rPr lang="ar-EG" smtClean="0"/>
              <a:pPr/>
              <a:t>30/05/1439</a:t>
            </a:fld>
            <a:endParaRPr lang="ar-E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A5EF626-D1C7-4ACE-8F9C-0497B75D49B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9EB-8B63-4432-BB7C-76949CAFDCF7}" type="datetimeFigureOut">
              <a:rPr lang="ar-EG" smtClean="0"/>
              <a:pPr/>
              <a:t>30/05/1439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F626-D1C7-4ACE-8F9C-0497B75D49B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9EB-8B63-4432-BB7C-76949CAFDCF7}" type="datetimeFigureOut">
              <a:rPr lang="ar-EG" smtClean="0"/>
              <a:pPr/>
              <a:t>30/05/1439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F626-D1C7-4ACE-8F9C-0497B75D49B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9EB-8B63-4432-BB7C-76949CAFDCF7}" type="datetimeFigureOut">
              <a:rPr lang="ar-EG" smtClean="0"/>
              <a:pPr/>
              <a:t>30/05/1439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F626-D1C7-4ACE-8F9C-0497B75D49B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9EB-8B63-4432-BB7C-76949CAFDCF7}" type="datetimeFigureOut">
              <a:rPr lang="ar-EG" smtClean="0"/>
              <a:pPr/>
              <a:t>30/05/1439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EG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A5EF626-D1C7-4ACE-8F9C-0497B75D49B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9EB-8B63-4432-BB7C-76949CAFDCF7}" type="datetimeFigureOut">
              <a:rPr lang="ar-EG" smtClean="0"/>
              <a:pPr/>
              <a:t>30/05/1439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F626-D1C7-4ACE-8F9C-0497B75D49B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9EB-8B63-4432-BB7C-76949CAFDCF7}" type="datetimeFigureOut">
              <a:rPr lang="ar-EG" smtClean="0"/>
              <a:pPr/>
              <a:t>30/05/1439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F626-D1C7-4ACE-8F9C-0497B75D49B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9EB-8B63-4432-BB7C-76949CAFDCF7}" type="datetimeFigureOut">
              <a:rPr lang="ar-EG" smtClean="0"/>
              <a:pPr/>
              <a:t>30/05/1439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F626-D1C7-4ACE-8F9C-0497B75D49B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9EB-8B63-4432-BB7C-76949CAFDCF7}" type="datetimeFigureOut">
              <a:rPr lang="ar-EG" smtClean="0"/>
              <a:pPr/>
              <a:t>30/05/1439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F626-D1C7-4ACE-8F9C-0497B75D49B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9EB-8B63-4432-BB7C-76949CAFDCF7}" type="datetimeFigureOut">
              <a:rPr lang="ar-EG" smtClean="0"/>
              <a:pPr/>
              <a:t>30/05/1439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F626-D1C7-4ACE-8F9C-0497B75D49B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69EB-8B63-4432-BB7C-76949CAFDCF7}" type="datetimeFigureOut">
              <a:rPr lang="ar-EG" smtClean="0"/>
              <a:pPr/>
              <a:t>30/05/1439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A5EF626-D1C7-4ACE-8F9C-0497B75D49B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6769EB-8B63-4432-BB7C-76949CAFDCF7}" type="datetimeFigureOut">
              <a:rPr lang="ar-EG" smtClean="0"/>
              <a:pPr/>
              <a:t>30/05/1439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E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A5EF626-D1C7-4ACE-8F9C-0497B75D49B2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Hanan</a:t>
            </a:r>
            <a:r>
              <a:rPr lang="en-US" dirty="0" smtClean="0"/>
              <a:t> </a:t>
            </a:r>
            <a:r>
              <a:rPr lang="en-US" dirty="0" err="1" smtClean="0"/>
              <a:t>Yousif</a:t>
            </a:r>
            <a:r>
              <a:rPr lang="en-US" dirty="0" smtClean="0"/>
              <a:t> </a:t>
            </a:r>
            <a:r>
              <a:rPr lang="en-US" dirty="0" err="1" smtClean="0"/>
              <a:t>Aly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Lecturer of psychiatry .</a:t>
            </a:r>
          </a:p>
          <a:p>
            <a:r>
              <a:rPr lang="en-US" dirty="0" err="1" smtClean="0"/>
              <a:t>Sohag</a:t>
            </a:r>
            <a:r>
              <a:rPr lang="en-US" dirty="0" smtClean="0"/>
              <a:t> University</a:t>
            </a: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Trauma and stress related disorders</a:t>
            </a:r>
            <a:endParaRPr lang="ar-E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4644008" cy="6858000"/>
          </a:xfrm>
        </p:spPr>
        <p:txBody>
          <a:bodyPr>
            <a:normAutofit lnSpcReduction="10000"/>
          </a:bodyPr>
          <a:lstStyle/>
          <a:p>
            <a:pPr marL="274320" lvl="1" indent="-274320" algn="just" rtl="0">
              <a:lnSpc>
                <a:spcPct val="250000"/>
              </a:lnSpc>
              <a:buClr>
                <a:schemeClr val="accent3"/>
              </a:buClr>
              <a:buSzPct val="95000"/>
            </a:pPr>
            <a:r>
              <a:rPr lang="en-US" sz="3600" dirty="0" smtClean="0"/>
              <a:t>Learning that the traumatic event(s) occurred to a close family member or close friend. </a:t>
            </a:r>
          </a:p>
          <a:p>
            <a:pPr algn="l" rtl="0"/>
            <a:endParaRPr lang="ar-EG" dirty="0"/>
          </a:p>
        </p:txBody>
      </p:sp>
      <p:pic>
        <p:nvPicPr>
          <p:cNvPr id="20482" name="Picture 2" descr="C:\Users\DR-2016\Pictures\fashion\image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536" y="332656"/>
            <a:ext cx="3924944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6156176" cy="4869160"/>
          </a:xfrm>
        </p:spPr>
        <p:txBody>
          <a:bodyPr>
            <a:normAutofit fontScale="40000" lnSpcReduction="20000"/>
          </a:bodyPr>
          <a:lstStyle/>
          <a:p>
            <a:pPr lvl="1" algn="l" rtl="0">
              <a:lnSpc>
                <a:spcPct val="220000"/>
              </a:lnSpc>
              <a:buNone/>
            </a:pPr>
            <a:endParaRPr lang="en-US" sz="2800" b="1" dirty="0" smtClean="0"/>
          </a:p>
          <a:p>
            <a:pPr lvl="1" algn="just" rtl="0">
              <a:lnSpc>
                <a:spcPct val="220000"/>
              </a:lnSpc>
            </a:pPr>
            <a:r>
              <a:rPr lang="en-US" sz="5000" b="1" dirty="0" smtClean="0"/>
              <a:t>Experiencing repeated or extreme exposure to </a:t>
            </a:r>
            <a:r>
              <a:rPr lang="en-US" sz="5000" b="1" dirty="0" smtClean="0"/>
              <a:t>unpleasant  </a:t>
            </a:r>
            <a:r>
              <a:rPr lang="en-US" sz="5000" b="1" dirty="0" smtClean="0"/>
              <a:t>details of the traumatic event(s) </a:t>
            </a:r>
            <a:endParaRPr lang="en-US" sz="5000" b="1" dirty="0" smtClean="0"/>
          </a:p>
          <a:p>
            <a:pPr lvl="1" algn="just" rtl="0">
              <a:lnSpc>
                <a:spcPct val="220000"/>
              </a:lnSpc>
            </a:pPr>
            <a:r>
              <a:rPr lang="en-US" sz="5000" b="1" dirty="0" smtClean="0"/>
              <a:t>(</a:t>
            </a:r>
            <a:r>
              <a:rPr lang="en-US" sz="5000" b="1" dirty="0" smtClean="0"/>
              <a:t>e.g., first responders collecting human remains; </a:t>
            </a:r>
            <a:endParaRPr lang="en-US" sz="5000" b="1" dirty="0" smtClean="0"/>
          </a:p>
          <a:p>
            <a:pPr lvl="1" algn="just" rtl="0">
              <a:lnSpc>
                <a:spcPct val="220000"/>
              </a:lnSpc>
            </a:pPr>
            <a:r>
              <a:rPr lang="en-US" sz="5000" b="1" dirty="0" smtClean="0"/>
              <a:t>police </a:t>
            </a:r>
            <a:r>
              <a:rPr lang="en-US" sz="5000" b="1" dirty="0" smtClean="0"/>
              <a:t>officers repeatedly exposed to the details of child abuse</a:t>
            </a:r>
            <a:r>
              <a:rPr lang="en-US" sz="5000" b="1" dirty="0" smtClean="0"/>
              <a:t>).</a:t>
            </a:r>
          </a:p>
          <a:p>
            <a:pPr lvl="1" algn="just" rtl="0">
              <a:lnSpc>
                <a:spcPct val="210000"/>
              </a:lnSpc>
            </a:pPr>
            <a:endParaRPr lang="en-US" sz="3600" dirty="0" smtClean="0"/>
          </a:p>
          <a:p>
            <a:pPr algn="l" rtl="0"/>
            <a:endParaRPr lang="ar-EG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149080"/>
            <a:ext cx="30243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 descr="C:\Users\DR-2016\Pictures\fashion\50f0243d1b4e4.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6672"/>
            <a:ext cx="2160240" cy="3445371"/>
          </a:xfrm>
          <a:prstGeom prst="rect">
            <a:avLst/>
          </a:prstGeom>
          <a:noFill/>
        </p:spPr>
      </p:pic>
      <p:pic>
        <p:nvPicPr>
          <p:cNvPr id="18440" name="Picture 8" descr="C:\Users\DR-2016\Pictures\fashion\download (14)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5472608" cy="1514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2491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CRITERION B - Intrusion </a:t>
            </a:r>
            <a:r>
              <a:rPr lang="en-US" sz="4800" b="1" dirty="0" smtClean="0">
                <a:solidFill>
                  <a:srgbClr val="FF0000"/>
                </a:solidFill>
              </a:rPr>
              <a:t> :</a:t>
            </a:r>
            <a:endParaRPr lang="ar-EG" sz="5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6192688" cy="5976664"/>
          </a:xfrm>
        </p:spPr>
        <p:txBody>
          <a:bodyPr>
            <a:normAutofit fontScale="77500" lnSpcReduction="20000"/>
          </a:bodyPr>
          <a:lstStyle/>
          <a:p>
            <a:pPr marL="0" lvl="0" indent="0" algn="just" rtl="0">
              <a:lnSpc>
                <a:spcPct val="200000"/>
              </a:lnSpc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Presence of one (or more) of the following intrusion symptoms associated with the traumatic event(s), beginning after the event(s) occurred:</a:t>
            </a:r>
          </a:p>
          <a:p>
            <a:pPr marL="800100" lvl="1" indent="-342900" algn="just" rtl="0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 smtClean="0"/>
              <a:t>Recurrent, involuntary, and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intrusive distressing memories </a:t>
            </a:r>
            <a:r>
              <a:rPr lang="en-US" sz="2800" b="1" dirty="0" smtClean="0"/>
              <a:t>of the traumatic </a:t>
            </a:r>
            <a:r>
              <a:rPr lang="en-US" sz="2800" b="1" dirty="0" smtClean="0"/>
              <a:t>event(s)</a:t>
            </a:r>
          </a:p>
          <a:p>
            <a:pPr marL="800100" lvl="1" indent="-342900" algn="just" rtl="0">
              <a:lnSpc>
                <a:spcPct val="200000"/>
              </a:lnSpc>
              <a:buNone/>
            </a:pPr>
            <a:r>
              <a:rPr lang="en-US" sz="2800" b="1" dirty="0" smtClean="0"/>
              <a:t>Note</a:t>
            </a:r>
            <a:r>
              <a:rPr lang="en-US" sz="2800" b="1" dirty="0" smtClean="0"/>
              <a:t>:  </a:t>
            </a:r>
            <a:r>
              <a:rPr lang="en-US" sz="2800" dirty="0" smtClean="0"/>
              <a:t>In children older than 6 years, repetitive play may occur in which themes or aspects of the trauma are expressed.</a:t>
            </a:r>
          </a:p>
          <a:p>
            <a:pPr algn="l" rtl="0"/>
            <a:endParaRPr lang="ar-EG" sz="3600" dirty="0"/>
          </a:p>
        </p:txBody>
      </p:sp>
      <p:pic>
        <p:nvPicPr>
          <p:cNvPr id="22530" name="Picture 2" descr="C:\Users\DR-2016\Pictures\fashion\images (21)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908720"/>
            <a:ext cx="2439863" cy="3399259"/>
          </a:xfrm>
          <a:prstGeom prst="rect">
            <a:avLst/>
          </a:prstGeom>
          <a:noFill/>
        </p:spPr>
      </p:pic>
      <p:pic>
        <p:nvPicPr>
          <p:cNvPr id="22531" name="Picture 3" descr="C:\Users\DR-2016\Pictures\fashion\images (20)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25144"/>
            <a:ext cx="2447925" cy="1866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9144000" cy="3024336"/>
          </a:xfrm>
        </p:spPr>
        <p:txBody>
          <a:bodyPr>
            <a:normAutofit lnSpcReduction="10000"/>
          </a:bodyPr>
          <a:lstStyle/>
          <a:p>
            <a:pPr marL="800100" lvl="1" indent="-342900" algn="just" rtl="0">
              <a:lnSpc>
                <a:spcPct val="200000"/>
              </a:lnSpc>
              <a:buNone/>
            </a:pPr>
            <a:r>
              <a:rPr lang="en-US" sz="1800" dirty="0" smtClean="0"/>
              <a:t>2</a:t>
            </a:r>
            <a:r>
              <a:rPr lang="en-US" sz="1800" b="1" dirty="0" smtClean="0"/>
              <a:t>.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Recurrent distressing dreams </a:t>
            </a:r>
            <a:r>
              <a:rPr lang="en-US" b="1" dirty="0" smtClean="0"/>
              <a:t>in which the content and/or affect of the dream are related to the traumatic event.</a:t>
            </a:r>
          </a:p>
          <a:p>
            <a:pPr marL="1371600" lvl="3" indent="0" algn="just" rtl="0">
              <a:lnSpc>
                <a:spcPct val="200000"/>
              </a:lnSpc>
              <a:buNone/>
            </a:pPr>
            <a:r>
              <a:rPr lang="en-US" sz="2400" b="1" dirty="0" smtClean="0"/>
              <a:t>Note:  In children there may be frightening dreams without recognizable content.</a:t>
            </a:r>
          </a:p>
          <a:p>
            <a:pPr algn="l" rtl="0"/>
            <a:endParaRPr lang="ar-EG" dirty="0"/>
          </a:p>
        </p:txBody>
      </p:sp>
      <p:pic>
        <p:nvPicPr>
          <p:cNvPr id="23554" name="Picture 2" descr="C:\Users\DR-2016\Pictures\fashion\images (22)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73016"/>
            <a:ext cx="3744416" cy="2813670"/>
          </a:xfrm>
          <a:prstGeom prst="rect">
            <a:avLst/>
          </a:prstGeom>
          <a:noFill/>
        </p:spPr>
      </p:pic>
      <p:pic>
        <p:nvPicPr>
          <p:cNvPr id="23555" name="Picture 3" descr="C:\Users\DR-2016\Pictures\fashion\images (23)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4320480" cy="31649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568952" cy="4680520"/>
          </a:xfrm>
        </p:spPr>
        <p:txBody>
          <a:bodyPr>
            <a:normAutofit fontScale="70000" lnSpcReduction="20000"/>
          </a:bodyPr>
          <a:lstStyle/>
          <a:p>
            <a:pPr marL="971550" lvl="1" indent="-514350" algn="l" rtl="0">
              <a:lnSpc>
                <a:spcPct val="300000"/>
              </a:lnSpc>
              <a:buAutoNum type="arabicPeriod" startAt="3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Dissociative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(e.g., flashbacks) </a:t>
            </a:r>
            <a:r>
              <a:rPr lang="en-US" sz="3200" b="1" dirty="0" smtClean="0"/>
              <a:t>in which the individual feels or acts as if the event(s) were recurring.  </a:t>
            </a:r>
            <a:endParaRPr lang="en-US" sz="3200" b="1" dirty="0" smtClean="0"/>
          </a:p>
          <a:p>
            <a:pPr marL="971550" lvl="1" indent="-514350" algn="l" rtl="0">
              <a:lnSpc>
                <a:spcPct val="300000"/>
              </a:lnSpc>
              <a:buNone/>
            </a:pPr>
            <a:r>
              <a:rPr lang="en-US" sz="2600" b="1" dirty="0" smtClean="0"/>
              <a:t> </a:t>
            </a:r>
            <a:endParaRPr lang="en-US" sz="1800" b="1" dirty="0" smtClean="0"/>
          </a:p>
          <a:p>
            <a:pPr marL="1371600" lvl="3" indent="0" algn="l" rtl="0">
              <a:lnSpc>
                <a:spcPct val="300000"/>
              </a:lnSpc>
              <a:buNone/>
            </a:pPr>
            <a:r>
              <a:rPr lang="en-US" sz="1800" b="1" dirty="0" smtClean="0"/>
              <a:t> </a:t>
            </a:r>
            <a:endParaRPr lang="en-US" sz="1800" dirty="0" smtClean="0"/>
          </a:p>
          <a:p>
            <a:pPr algn="l" rtl="0">
              <a:lnSpc>
                <a:spcPct val="300000"/>
              </a:lnSpc>
            </a:pPr>
            <a:endParaRPr lang="ar-EG" dirty="0"/>
          </a:p>
        </p:txBody>
      </p:sp>
      <p:pic>
        <p:nvPicPr>
          <p:cNvPr id="24578" name="Picture 2" descr="C:\Users\DR-2016\Pictures\fashion\images (24)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24944"/>
            <a:ext cx="3888432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4788024" cy="6597352"/>
          </a:xfrm>
        </p:spPr>
        <p:txBody>
          <a:bodyPr>
            <a:normAutofit fontScale="92500"/>
          </a:bodyPr>
          <a:lstStyle/>
          <a:p>
            <a:pPr marL="800100" lvl="1" indent="-342900" algn="l" rtl="0">
              <a:lnSpc>
                <a:spcPct val="300000"/>
              </a:lnSpc>
              <a:buAutoNum type="arabicPeriod" startAt="4"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Intense or prolonged psychological distress </a:t>
            </a:r>
            <a:r>
              <a:rPr lang="en-US" sz="1800" b="1" dirty="0" smtClean="0"/>
              <a:t>at exposure to internal or external cues that symbolize or resemble an aspect of the traumatic event(s).</a:t>
            </a:r>
          </a:p>
          <a:p>
            <a:pPr marL="800100" lvl="1" indent="-342900" algn="l" rtl="0">
              <a:lnSpc>
                <a:spcPct val="300000"/>
              </a:lnSpc>
              <a:buAutoNum type="arabicPeriod" startAt="4"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Marked physiological reaction </a:t>
            </a:r>
            <a:r>
              <a:rPr lang="en-US" sz="1800" b="1" dirty="0" smtClean="0"/>
              <a:t>to external or internal cues that symbolize or resemble an aspect of the traumatic event(s)</a:t>
            </a:r>
            <a:endParaRPr lang="ar-EG" b="1" dirty="0" smtClean="0"/>
          </a:p>
          <a:p>
            <a:pPr algn="l" rtl="0">
              <a:lnSpc>
                <a:spcPct val="300000"/>
              </a:lnSpc>
            </a:pPr>
            <a:endParaRPr lang="ar-EG" dirty="0"/>
          </a:p>
        </p:txBody>
      </p:sp>
      <p:pic>
        <p:nvPicPr>
          <p:cNvPr id="25604" name="Picture 4" descr="C:\Users\DR-2016\Pictures\fashion\6a0154363a7e57970c017742a814f597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0648"/>
            <a:ext cx="3816424" cy="3528392"/>
          </a:xfrm>
          <a:prstGeom prst="rect">
            <a:avLst/>
          </a:prstGeom>
          <a:noFill/>
        </p:spPr>
      </p:pic>
      <p:pic>
        <p:nvPicPr>
          <p:cNvPr id="25605" name="Picture 5" descr="C:\Users\DR-2016\Pictures\fashion\PTSD-Sympto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744416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CRITERION C – Avoidance:</a:t>
            </a:r>
            <a:endParaRPr lang="ar-E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60848"/>
            <a:ext cx="7772400" cy="3958952"/>
          </a:xfrm>
        </p:spPr>
        <p:txBody>
          <a:bodyPr/>
          <a:lstStyle/>
          <a:p>
            <a:pPr lvl="0" algn="just" rtl="0">
              <a:lnSpc>
                <a:spcPct val="250000"/>
              </a:lnSpc>
            </a:pPr>
            <a:r>
              <a:rPr lang="en-US" sz="2800" dirty="0" smtClean="0"/>
              <a:t>Persistent avoidance of stimuli associated with the traumatic event(s), beginning after the traumatic event(s) occurred, as evidenced by one or both of the following: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04664"/>
            <a:ext cx="5292080" cy="5615136"/>
          </a:xfrm>
        </p:spPr>
        <p:txBody>
          <a:bodyPr>
            <a:normAutofit fontScale="92500"/>
          </a:bodyPr>
          <a:lstStyle/>
          <a:p>
            <a:pPr marL="800100" lvl="1" indent="-342900" algn="just" rtl="0">
              <a:lnSpc>
                <a:spcPct val="200000"/>
              </a:lnSpc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Avoidance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or efforts to avoid distressing memories, thoughts, or feelings </a:t>
            </a:r>
            <a:r>
              <a:rPr lang="en-US" sz="3200" b="1" dirty="0" smtClean="0"/>
              <a:t>about or closely associated with the traumatic event(s</a:t>
            </a:r>
            <a:r>
              <a:rPr lang="en-US" sz="3200" b="1" dirty="0" smtClean="0"/>
              <a:t>).</a:t>
            </a:r>
          </a:p>
          <a:p>
            <a:pPr marL="800100" lvl="1" indent="-342900" algn="just" rtl="0">
              <a:lnSpc>
                <a:spcPct val="200000"/>
              </a:lnSpc>
              <a:buNone/>
            </a:pPr>
            <a:endParaRPr lang="en-US" sz="2000" dirty="0" smtClean="0"/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pic>
        <p:nvPicPr>
          <p:cNvPr id="4" name="Picture 2" descr="C:\Users\DR-2016\Pictures\fashion\U5dtH97SdDt6fNXnNMsG2srSisfg3RG_1680x8400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600400" cy="6525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4521696" cy="6264696"/>
          </a:xfrm>
        </p:spPr>
        <p:txBody>
          <a:bodyPr>
            <a:normAutofit/>
          </a:bodyPr>
          <a:lstStyle/>
          <a:p>
            <a:pPr marL="274320" lvl="1" indent="-274320" algn="just" rtl="0">
              <a:lnSpc>
                <a:spcPct val="250000"/>
              </a:lnSpc>
              <a:spcBef>
                <a:spcPts val="580"/>
              </a:spcBef>
              <a:buClr>
                <a:schemeClr val="accent1"/>
              </a:buClr>
            </a:pPr>
            <a:r>
              <a:rPr lang="en-US" sz="2000" dirty="0" smtClean="0"/>
              <a:t>2.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Avoidance of or efforts to avoid external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reminders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lvl="1" indent="-274320" algn="just" rtl="0">
              <a:lnSpc>
                <a:spcPct val="250000"/>
              </a:lnSpc>
              <a:spcBef>
                <a:spcPts val="580"/>
              </a:spcBef>
              <a:buClr>
                <a:schemeClr val="accent1"/>
              </a:buClr>
            </a:pPr>
            <a:r>
              <a:rPr lang="en-US" sz="2000" dirty="0" smtClean="0"/>
              <a:t> </a:t>
            </a:r>
            <a:r>
              <a:rPr lang="en-US" sz="2000" dirty="0" smtClean="0"/>
              <a:t>(people, places, conversations, activities, objects, situations) that arouse distressing, memories, thoughts, or feelings about or closely associated with the traumatic event(s).</a:t>
            </a:r>
          </a:p>
          <a:p>
            <a:pPr algn="l" rtl="0"/>
            <a:endParaRPr lang="ar-EG" dirty="0"/>
          </a:p>
        </p:txBody>
      </p:sp>
      <p:pic>
        <p:nvPicPr>
          <p:cNvPr id="4" name="Picture 3" descr="C:\Users\DR-2016\Pictures\fashion\0vvyg62csq8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20688"/>
            <a:ext cx="3960440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stress: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>
              <a:lnSpc>
                <a:spcPct val="200000"/>
              </a:lnSpc>
            </a:pPr>
            <a:r>
              <a:rPr lang="en-US" sz="2800" dirty="0" smtClean="0"/>
              <a:t>Stress is the anxious or threatened feeling that  comes when interpret or appraise the situation.  </a:t>
            </a:r>
          </a:p>
          <a:p>
            <a:pPr algn="just" rtl="0">
              <a:lnSpc>
                <a:spcPct val="200000"/>
              </a:lnSpc>
            </a:pPr>
            <a:endParaRPr lang="en-US" sz="2800" b="1" dirty="0" smtClean="0"/>
          </a:p>
          <a:p>
            <a:pPr rtl="0">
              <a:lnSpc>
                <a:spcPct val="200000"/>
              </a:lnSpc>
              <a:buNone/>
            </a:pPr>
            <a:r>
              <a:rPr lang="en-US" b="1" dirty="0" smtClean="0"/>
              <a:t>(Lazarus.,1999)</a:t>
            </a:r>
            <a:endParaRPr lang="ar-EG" b="1" dirty="0" smtClean="0"/>
          </a:p>
          <a:p>
            <a:pPr algn="l" rtl="0"/>
            <a:endParaRPr lang="ar-E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858218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solidFill>
                  <a:srgbClr val="FF0000"/>
                </a:solidFill>
              </a:rPr>
              <a:t>CRITERION D – N</a:t>
            </a:r>
            <a:r>
              <a:rPr lang="en-US" b="1" dirty="0" smtClean="0">
                <a:solidFill>
                  <a:srgbClr val="FF0000"/>
                </a:solidFill>
              </a:rPr>
              <a:t>egative </a:t>
            </a:r>
            <a:r>
              <a:rPr lang="en-US" b="1" dirty="0" smtClean="0">
                <a:solidFill>
                  <a:srgbClr val="FF0000"/>
                </a:solidFill>
              </a:rPr>
              <a:t>alterations in cognition &amp; </a:t>
            </a:r>
            <a:r>
              <a:rPr lang="en-US" b="1" dirty="0" smtClean="0">
                <a:solidFill>
                  <a:srgbClr val="FF0000"/>
                </a:solidFill>
              </a:rPr>
              <a:t>Mood.</a:t>
            </a:r>
            <a:endParaRPr lang="ar-EG" b="1" dirty="0"/>
          </a:p>
        </p:txBody>
      </p:sp>
      <p:sp>
        <p:nvSpPr>
          <p:cNvPr id="4" name="Rectangle 3"/>
          <p:cNvSpPr/>
          <p:nvPr/>
        </p:nvSpPr>
        <p:spPr>
          <a:xfrm>
            <a:off x="1115616" y="2274838"/>
            <a:ext cx="691276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>
              <a:lnSpc>
                <a:spcPct val="300000"/>
              </a:lnSpc>
            </a:pPr>
            <a:r>
              <a:rPr lang="en-US" sz="2000" b="1" dirty="0" smtClean="0"/>
              <a:t>Negative alterations in cognitions and mood associated with the traumatic event(s), beginning or worsening after the event(s) occurred, as evidenced by </a:t>
            </a:r>
            <a:r>
              <a:rPr lang="en-US" sz="2000" b="1" u="sng" dirty="0" smtClean="0"/>
              <a:t>two or more of the following:</a:t>
            </a:r>
          </a:p>
        </p:txBody>
      </p:sp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5688632" cy="5472608"/>
          </a:xfrm>
        </p:spPr>
        <p:txBody>
          <a:bodyPr>
            <a:noAutofit/>
          </a:bodyPr>
          <a:lstStyle/>
          <a:p>
            <a:pPr marL="800100" lvl="1" indent="-342900" algn="just" rtl="0">
              <a:lnSpc>
                <a:spcPct val="300000"/>
              </a:lnSpc>
              <a:buFont typeface="+mj-lt"/>
              <a:buAutoNum type="arabicPeriod"/>
            </a:pPr>
            <a:r>
              <a:rPr lang="en-US" sz="2000" b="1" dirty="0" smtClean="0"/>
              <a:t>Inability </a:t>
            </a:r>
            <a:r>
              <a:rPr lang="en-US" sz="2000" b="1" dirty="0" smtClean="0"/>
              <a:t>to remember an important aspect of the traumatic </a:t>
            </a:r>
            <a:r>
              <a:rPr lang="en-US" sz="2000" b="1" dirty="0" smtClean="0"/>
              <a:t>event(s)</a:t>
            </a:r>
          </a:p>
          <a:p>
            <a:pPr marL="800100" lvl="1" indent="-342900" algn="just" rtl="0">
              <a:lnSpc>
                <a:spcPct val="300000"/>
              </a:lnSpc>
            </a:pPr>
            <a:r>
              <a:rPr lang="en-US" sz="2000" b="1" dirty="0" smtClean="0"/>
              <a:t>typically </a:t>
            </a:r>
            <a:r>
              <a:rPr lang="en-US" sz="2000" b="1" dirty="0" smtClean="0"/>
              <a:t>due to dissociative amnesia and </a:t>
            </a:r>
            <a:endParaRPr lang="en-US" sz="2000" b="1" dirty="0" smtClean="0"/>
          </a:p>
          <a:p>
            <a:pPr marL="800100" lvl="1" indent="-342900" algn="just" rtl="0">
              <a:lnSpc>
                <a:spcPct val="300000"/>
              </a:lnSpc>
            </a:pPr>
            <a:r>
              <a:rPr lang="en-US" sz="2000" b="1" dirty="0" smtClean="0"/>
              <a:t>not </a:t>
            </a:r>
            <a:r>
              <a:rPr lang="en-US" sz="2000" b="1" dirty="0" smtClean="0"/>
              <a:t>to other factors such as head injury, alcohol or </a:t>
            </a:r>
            <a:r>
              <a:rPr lang="en-US" sz="2000" b="1" dirty="0" smtClean="0"/>
              <a:t>drugs.</a:t>
            </a:r>
            <a:endParaRPr lang="en-US" sz="2000" b="1" dirty="0" smtClean="0"/>
          </a:p>
          <a:p>
            <a:pPr>
              <a:lnSpc>
                <a:spcPct val="200000"/>
              </a:lnSpc>
            </a:pPr>
            <a:endParaRPr lang="en-US" sz="2800" dirty="0" smtClean="0"/>
          </a:p>
          <a:p>
            <a:pPr algn="l" rtl="0">
              <a:lnSpc>
                <a:spcPct val="200000"/>
              </a:lnSpc>
            </a:pPr>
            <a:endParaRPr lang="ar-EG" sz="2800" dirty="0"/>
          </a:p>
        </p:txBody>
      </p:sp>
      <p:pic>
        <p:nvPicPr>
          <p:cNvPr id="26629" name="Picture 5" descr="C:\Users\DR-2016\Pictures\fashion\images (25)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76672"/>
            <a:ext cx="2619375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92500" lnSpcReduction="20000"/>
          </a:bodyPr>
          <a:lstStyle/>
          <a:p>
            <a:pPr marL="800100" lvl="1" indent="-342900" algn="just" rtl="0">
              <a:lnSpc>
                <a:spcPct val="150000"/>
              </a:lnSpc>
              <a:buNone/>
            </a:pPr>
            <a:r>
              <a:rPr lang="en-US" sz="3600" dirty="0" smtClean="0"/>
              <a:t>2- </a:t>
            </a:r>
            <a:r>
              <a:rPr lang="en-US" sz="3600" b="1" dirty="0" smtClean="0"/>
              <a:t>Persistent and exaggerated negative beliefs or expectations about oneself, others, or the world </a:t>
            </a:r>
            <a:r>
              <a:rPr lang="en-US" sz="3600" dirty="0" smtClean="0"/>
              <a:t>(e.g., </a:t>
            </a:r>
          </a:p>
          <a:p>
            <a:pPr marL="800100" lvl="1" indent="-342900" algn="just" rtl="0">
              <a:lnSpc>
                <a:spcPct val="150000"/>
              </a:lnSpc>
            </a:pPr>
            <a:r>
              <a:rPr lang="en-US" sz="3600" dirty="0" smtClean="0"/>
              <a:t>“I am bad,” </a:t>
            </a:r>
          </a:p>
          <a:p>
            <a:pPr marL="800100" lvl="1" indent="-342900" algn="just" rtl="0">
              <a:lnSpc>
                <a:spcPct val="150000"/>
              </a:lnSpc>
            </a:pPr>
            <a:r>
              <a:rPr lang="en-US" sz="3600" dirty="0" smtClean="0"/>
              <a:t>“No one can be trusted,” </a:t>
            </a:r>
          </a:p>
          <a:p>
            <a:pPr marL="800100" lvl="1" indent="-342900" algn="just" rtl="0">
              <a:lnSpc>
                <a:spcPct val="150000"/>
              </a:lnSpc>
            </a:pPr>
            <a:r>
              <a:rPr lang="en-US" sz="3600" dirty="0" smtClean="0"/>
              <a:t>“The world is completely dangerous,”</a:t>
            </a:r>
          </a:p>
          <a:p>
            <a:pPr marL="800100" lvl="1" indent="-342900" algn="just" rtl="0">
              <a:lnSpc>
                <a:spcPct val="150000"/>
              </a:lnSpc>
            </a:pPr>
            <a:r>
              <a:rPr lang="en-US" sz="3600" dirty="0" smtClean="0"/>
              <a:t> “My whole nervous system is permanently </a:t>
            </a:r>
            <a:r>
              <a:rPr lang="en-US" sz="3600" dirty="0" smtClean="0"/>
              <a:t>destroyed”).</a:t>
            </a:r>
            <a:endParaRPr lang="en-US" sz="3600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62500" lnSpcReduction="20000"/>
          </a:bodyPr>
          <a:lstStyle/>
          <a:p>
            <a:pPr marL="274320" lvl="1" indent="-274320" algn="just" rtl="0">
              <a:lnSpc>
                <a:spcPct val="200000"/>
              </a:lnSpc>
              <a:buClr>
                <a:schemeClr val="accent3"/>
              </a:buClr>
              <a:buSzPct val="95000"/>
              <a:buNone/>
            </a:pPr>
            <a:r>
              <a:rPr lang="en-US" sz="4400" dirty="0" smtClean="0"/>
              <a:t>3-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Persistent, distorted cognitions about the cause or consequences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smtClean="0"/>
              <a:t>of the traumatic event(s) that leads the individual to blame himself/herself or others</a:t>
            </a:r>
            <a:r>
              <a:rPr lang="en-US" sz="4400" dirty="0" smtClean="0"/>
              <a:t>.</a:t>
            </a:r>
            <a:endParaRPr lang="en-US" sz="4400" dirty="0" smtClean="0"/>
          </a:p>
          <a:p>
            <a:pPr marL="274320" lvl="1" indent="-274320" algn="just" rtl="0">
              <a:lnSpc>
                <a:spcPct val="200000"/>
              </a:lnSpc>
              <a:buClr>
                <a:schemeClr val="accent3"/>
              </a:buClr>
              <a:buSzPct val="95000"/>
              <a:buNone/>
            </a:pPr>
            <a:endParaRPr lang="en-US" sz="4400" dirty="0" smtClean="0"/>
          </a:p>
          <a:p>
            <a:pPr marL="274320" lvl="1" indent="-274320" algn="just" rtl="0">
              <a:lnSpc>
                <a:spcPct val="200000"/>
              </a:lnSpc>
              <a:buClr>
                <a:schemeClr val="accent3"/>
              </a:buClr>
              <a:buSzPct val="95000"/>
              <a:buNone/>
            </a:pPr>
            <a:r>
              <a:rPr lang="en-US" sz="4400" dirty="0" smtClean="0"/>
              <a:t>4- </a:t>
            </a:r>
            <a:r>
              <a:rPr lang="en-US" sz="4400" b="1" dirty="0" smtClean="0"/>
              <a:t>Persistent negative emotional state (e.g., fear, horror, anger, guilt, or shame).</a:t>
            </a:r>
          </a:p>
          <a:p>
            <a:pPr marL="274320" lvl="1" indent="-274320" algn="just" rtl="0">
              <a:lnSpc>
                <a:spcPct val="200000"/>
              </a:lnSpc>
              <a:buClr>
                <a:schemeClr val="accent3"/>
              </a:buClr>
              <a:buSzPct val="95000"/>
              <a:buNone/>
            </a:pPr>
            <a:endParaRPr lang="en-US" sz="4400" dirty="0" smtClean="0"/>
          </a:p>
          <a:p>
            <a:pPr marL="274320" lvl="1" indent="-274320" algn="just" rtl="0">
              <a:lnSpc>
                <a:spcPct val="200000"/>
              </a:lnSpc>
              <a:buClr>
                <a:schemeClr val="accent3"/>
              </a:buClr>
              <a:buSzPct val="95000"/>
              <a:buNone/>
            </a:pPr>
            <a:endParaRPr lang="en-US" sz="4400" dirty="0" smtClean="0"/>
          </a:p>
          <a:p>
            <a:pPr algn="just" rtl="0"/>
            <a:endParaRPr lang="ar-EG" sz="5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4618856" cy="5824558"/>
          </a:xfrm>
        </p:spPr>
        <p:txBody>
          <a:bodyPr>
            <a:normAutofit fontScale="70000" lnSpcReduction="20000"/>
          </a:bodyPr>
          <a:lstStyle/>
          <a:p>
            <a:pPr marL="274320" lvl="1" indent="-274320" algn="just" rtl="0">
              <a:lnSpc>
                <a:spcPct val="200000"/>
              </a:lnSpc>
              <a:buClr>
                <a:schemeClr val="accent3"/>
              </a:buClr>
              <a:buSzPct val="95000"/>
              <a:buNone/>
            </a:pPr>
            <a:r>
              <a:rPr lang="en-US" sz="2800" b="1" dirty="0" smtClean="0"/>
              <a:t>5- </a:t>
            </a:r>
            <a:r>
              <a:rPr lang="en-US" sz="2800" b="1" dirty="0" smtClean="0"/>
              <a:t>Marked diminished interest or participation in significant activities</a:t>
            </a:r>
            <a:r>
              <a:rPr lang="en-US" sz="2800" b="1" dirty="0" smtClean="0"/>
              <a:t>.</a:t>
            </a:r>
            <a:endParaRPr lang="en-US" sz="2800" b="1" dirty="0" smtClean="0"/>
          </a:p>
          <a:p>
            <a:pPr marL="274320" lvl="1" indent="-274320" algn="just" rtl="0">
              <a:lnSpc>
                <a:spcPct val="200000"/>
              </a:lnSpc>
              <a:buClr>
                <a:schemeClr val="accent3"/>
              </a:buClr>
              <a:buSzPct val="95000"/>
              <a:buNone/>
            </a:pPr>
            <a:endParaRPr lang="en-US" sz="2800" b="1" dirty="0" smtClean="0"/>
          </a:p>
          <a:p>
            <a:pPr marL="274320" lvl="1" indent="-274320" algn="just" rtl="0">
              <a:lnSpc>
                <a:spcPct val="200000"/>
              </a:lnSpc>
              <a:buClr>
                <a:schemeClr val="accent3"/>
              </a:buClr>
              <a:buSzPct val="95000"/>
              <a:buNone/>
            </a:pPr>
            <a:r>
              <a:rPr lang="en-US" sz="2800" b="1" dirty="0" smtClean="0"/>
              <a:t>6- Feelings of detachment  from </a:t>
            </a:r>
            <a:r>
              <a:rPr lang="en-US" sz="2800" b="1" dirty="0" smtClean="0"/>
              <a:t>others</a:t>
            </a:r>
          </a:p>
          <a:p>
            <a:pPr marL="274320" lvl="1" indent="-274320" algn="just" rtl="0">
              <a:lnSpc>
                <a:spcPct val="200000"/>
              </a:lnSpc>
              <a:buClr>
                <a:schemeClr val="accent3"/>
              </a:buClr>
              <a:buSzPct val="95000"/>
              <a:buNone/>
            </a:pPr>
            <a:endParaRPr lang="en-US" sz="2800" b="1" dirty="0" smtClean="0"/>
          </a:p>
          <a:p>
            <a:pPr marL="274320" lvl="1" indent="-274320" algn="just" rtl="0">
              <a:lnSpc>
                <a:spcPct val="200000"/>
              </a:lnSpc>
              <a:buClr>
                <a:schemeClr val="accent3"/>
              </a:buClr>
              <a:buSzPct val="95000"/>
              <a:buNone/>
            </a:pPr>
            <a:r>
              <a:rPr lang="en-US" sz="2800" b="1" dirty="0" smtClean="0"/>
              <a:t>7- Persistent inability to experience positive emotions (e.g., happiness, satisfaction, or loving feelings).</a:t>
            </a:r>
          </a:p>
          <a:p>
            <a:pPr marL="274320" lvl="1" indent="-274320" algn="l" rtl="0">
              <a:buClr>
                <a:schemeClr val="accent3"/>
              </a:buClr>
              <a:buSzPct val="95000"/>
            </a:pPr>
            <a:endParaRPr lang="en-US" sz="1800" dirty="0" smtClean="0"/>
          </a:p>
          <a:p>
            <a:pPr algn="l" rtl="0"/>
            <a:endParaRPr lang="ar-EG" dirty="0"/>
          </a:p>
        </p:txBody>
      </p:sp>
      <p:pic>
        <p:nvPicPr>
          <p:cNvPr id="27650" name="Picture 2" descr="C:\Users\DR-2016\Pictures\fashion\U5dtAsj2enfJdrp61BjcjDHA2rPpzmh_1680x8400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0648"/>
            <a:ext cx="3816424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CRITERION E – Arousal &amp; Reactivity</a:t>
            </a:r>
            <a:endParaRPr lang="ar-E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just" rtl="0">
              <a:lnSpc>
                <a:spcPct val="250000"/>
              </a:lnSpc>
              <a:buNone/>
            </a:pPr>
            <a:r>
              <a:rPr lang="en-US" sz="2400" dirty="0" smtClean="0"/>
              <a:t>Marked alterations in arousal and reactivity associated with the traumatic event(s), beginning or worsening after the traumatic event(s) occurred, </a:t>
            </a:r>
            <a:r>
              <a:rPr lang="en-US" sz="2400" b="1" dirty="0" smtClean="0"/>
              <a:t>as evidenced by two or more of the following</a:t>
            </a:r>
            <a:r>
              <a:rPr lang="en-US" sz="2400" dirty="0" smtClean="0"/>
              <a:t>:</a:t>
            </a:r>
          </a:p>
          <a:p>
            <a:pPr algn="just" rtl="0"/>
            <a:endParaRPr lang="ar-E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pPr marL="800100" lvl="1" indent="-342900" algn="just" rtl="0">
              <a:lnSpc>
                <a:spcPct val="3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Irritable behavior and angry outbursts  </a:t>
            </a:r>
            <a:r>
              <a:rPr lang="en-US" b="1" dirty="0" smtClean="0"/>
              <a:t>expressed as verbal or physical aggression toward people or objects.</a:t>
            </a:r>
          </a:p>
          <a:p>
            <a:pPr algn="l" rtl="0"/>
            <a:endParaRPr lang="ar-EG" dirty="0"/>
          </a:p>
        </p:txBody>
      </p:sp>
      <p:pic>
        <p:nvPicPr>
          <p:cNvPr id="30722" name="Picture 2" descr="C:\Users\DR-2016\Pictures\fashion\images (26)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600400" cy="3312368"/>
          </a:xfrm>
          <a:prstGeom prst="rect">
            <a:avLst/>
          </a:prstGeom>
          <a:noFill/>
        </p:spPr>
      </p:pic>
      <p:pic>
        <p:nvPicPr>
          <p:cNvPr id="30723" name="Picture 3" descr="C:\Users\DR-2016\Pictures\fashion\images (27)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01008"/>
            <a:ext cx="4176464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800" b="1" dirty="0" smtClean="0">
                <a:latin typeface="+mn-lt"/>
              </a:rPr>
              <a:t>2- Reckless or self-destructive behavior.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EG" dirty="0"/>
          </a:p>
        </p:txBody>
      </p:sp>
      <p:pic>
        <p:nvPicPr>
          <p:cNvPr id="29698" name="Picture 2" descr="C:\Users\DR-2016\Pictures\fashion\dd999976cff5e53e83f0538d4ae715d1--behavior-cover-ar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84784"/>
            <a:ext cx="2592288" cy="1872208"/>
          </a:xfrm>
          <a:prstGeom prst="rect">
            <a:avLst/>
          </a:prstGeom>
          <a:noFill/>
        </p:spPr>
      </p:pic>
      <p:pic>
        <p:nvPicPr>
          <p:cNvPr id="29699" name="Picture 3" descr="C:\Users\DR-2016\Pictures\fashion\images (28)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2628900" cy="4752528"/>
          </a:xfrm>
          <a:prstGeom prst="rect">
            <a:avLst/>
          </a:prstGeom>
          <a:noFill/>
        </p:spPr>
      </p:pic>
      <p:pic>
        <p:nvPicPr>
          <p:cNvPr id="29700" name="Picture 4" descr="C:\Users\DR-2016\Pictures\fashion\white_girl_antibirth-620x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2952750" cy="4896544"/>
          </a:xfrm>
          <a:prstGeom prst="rect">
            <a:avLst/>
          </a:prstGeom>
          <a:noFill/>
        </p:spPr>
      </p:pic>
      <p:pic>
        <p:nvPicPr>
          <p:cNvPr id="29701" name="Picture 5" descr="C:\Users\DR-2016\Pictures\fashion\download (15).j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501008"/>
            <a:ext cx="2808312" cy="28529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2617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 smtClean="0"/>
              <a:t>3- </a:t>
            </a:r>
            <a:r>
              <a:rPr lang="en-US" sz="3200" b="1" dirty="0" err="1" smtClean="0"/>
              <a:t>Hypervigilance</a:t>
            </a:r>
            <a:r>
              <a:rPr lang="en-US" sz="3200" b="1" dirty="0" smtClean="0"/>
              <a:t>.</a:t>
            </a:r>
            <a:br>
              <a:rPr lang="en-US" sz="3200" b="1" dirty="0" smtClean="0"/>
            </a:br>
            <a:endParaRPr lang="ar-EG" sz="3200" dirty="0"/>
          </a:p>
        </p:txBody>
      </p:sp>
      <p:pic>
        <p:nvPicPr>
          <p:cNvPr id="31746" name="Picture 2" descr="C:\Users\DR-2016\Pictures\fashion\images (32).jp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4104456" cy="4248472"/>
          </a:xfrm>
          <a:prstGeom prst="rect">
            <a:avLst/>
          </a:prstGeom>
          <a:noFill/>
        </p:spPr>
      </p:pic>
      <p:pic>
        <p:nvPicPr>
          <p:cNvPr id="31748" name="Picture 4" descr="C:\Users\DR-2016\Pictures\fashion\images (31)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3960440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8147248" cy="1440160"/>
          </a:xfrm>
        </p:spPr>
        <p:txBody>
          <a:bodyPr>
            <a:normAutofit fontScale="92500" lnSpcReduction="10000"/>
          </a:bodyPr>
          <a:lstStyle/>
          <a:p>
            <a:pPr marL="800100" lvl="1" indent="-342900" algn="just" rtl="0">
              <a:lnSpc>
                <a:spcPct val="300000"/>
              </a:lnSpc>
              <a:buNone/>
            </a:pPr>
            <a:r>
              <a:rPr lang="en-US" sz="3200" b="1" dirty="0" smtClean="0"/>
              <a:t>4. Exaggerated </a:t>
            </a:r>
            <a:r>
              <a:rPr lang="en-US" sz="3200" b="1" dirty="0" smtClean="0"/>
              <a:t>startle response</a:t>
            </a:r>
            <a:r>
              <a:rPr lang="en-US" b="1" dirty="0" smtClean="0"/>
              <a:t>.</a:t>
            </a:r>
          </a:p>
          <a:p>
            <a:pPr algn="l" rtl="0"/>
            <a:endParaRPr lang="ar-EG" dirty="0"/>
          </a:p>
        </p:txBody>
      </p:sp>
      <p:pic>
        <p:nvPicPr>
          <p:cNvPr id="28680" name="Picture 8" descr="C:\Users\DR-2016\Pictures\fashion\images (29)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00" y="2519363"/>
            <a:ext cx="2514600" cy="3861965"/>
          </a:xfrm>
          <a:prstGeom prst="rect">
            <a:avLst/>
          </a:prstGeom>
          <a:noFill/>
        </p:spPr>
      </p:pic>
      <p:pic>
        <p:nvPicPr>
          <p:cNvPr id="28681" name="Picture 9" descr="C:\Users\DR-2016\Pictures\fashion\images (30)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04864"/>
            <a:ext cx="2143125" cy="4176464"/>
          </a:xfrm>
          <a:prstGeom prst="rect">
            <a:avLst/>
          </a:prstGeom>
          <a:noFill/>
        </p:spPr>
      </p:pic>
      <p:pic>
        <p:nvPicPr>
          <p:cNvPr id="28682" name="Picture 10" descr="C:\Users\DR-2016\Pictures\fashion\download (16)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3960440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 algn="just" rtl="0"/>
            <a:r>
              <a:rPr lang="en-US" sz="3200" b="1" u="sng" dirty="0" smtClean="0"/>
              <a:t>Stressors: </a:t>
            </a:r>
            <a:r>
              <a:rPr lang="en-US" sz="3600" dirty="0" smtClean="0"/>
              <a:t>Events or situations in our environment that cause stress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sz="3200" b="1" dirty="0" smtClean="0"/>
              <a:t>Environmental:</a:t>
            </a:r>
          </a:p>
          <a:p>
            <a:pPr lvl="1" algn="l" rtl="0"/>
            <a:r>
              <a:rPr lang="en-US" sz="3200" dirty="0" smtClean="0"/>
              <a:t>Heat, noise, crowding.</a:t>
            </a:r>
          </a:p>
          <a:p>
            <a:pPr algn="l" rtl="0"/>
            <a:r>
              <a:rPr lang="en-US" sz="3200" b="1" dirty="0" smtClean="0"/>
              <a:t>Physiological:</a:t>
            </a:r>
          </a:p>
          <a:p>
            <a:pPr lvl="1" algn="l" rtl="0"/>
            <a:r>
              <a:rPr lang="en-US" sz="3200" dirty="0" smtClean="0"/>
              <a:t>Drugs, caffeine, tobacco.</a:t>
            </a:r>
          </a:p>
          <a:p>
            <a:pPr algn="l" rtl="0"/>
            <a:r>
              <a:rPr lang="en-US" sz="3200" b="1" dirty="0" smtClean="0"/>
              <a:t>Emotional  (psycho-social):</a:t>
            </a:r>
          </a:p>
          <a:p>
            <a:pPr lvl="1" algn="l" rtl="0"/>
            <a:r>
              <a:rPr lang="en-US" sz="3200" dirty="0" smtClean="0"/>
              <a:t>Pressures, life.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1">
              <a:spcBef>
                <a:spcPct val="0"/>
              </a:spcBef>
            </a:pPr>
            <a:r>
              <a:rPr lang="en-US" sz="3600" b="1" dirty="0" smtClean="0"/>
              <a:t>5. Problems with concentration.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EG" dirty="0"/>
          </a:p>
        </p:txBody>
      </p:sp>
      <p:pic>
        <p:nvPicPr>
          <p:cNvPr id="32770" name="Picture 2" descr="C:\Users\DR-2016\Pictures\fashion\images (3).jp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628800"/>
            <a:ext cx="4896544" cy="4536504"/>
          </a:xfrm>
          <a:prstGeom prst="rect">
            <a:avLst/>
          </a:prstGeom>
          <a:noFill/>
        </p:spPr>
      </p:pic>
      <p:pic>
        <p:nvPicPr>
          <p:cNvPr id="32771" name="Picture 3" descr="C:\Users\DR-2016\Pictures\fashion\images (19)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72816"/>
            <a:ext cx="2619375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642194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800" b="1" dirty="0" smtClean="0"/>
              <a:t>6. Sleep disturbance (e.g. problems falling or staying asleep or restless sleep).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EG" dirty="0"/>
          </a:p>
        </p:txBody>
      </p:sp>
      <p:pic>
        <p:nvPicPr>
          <p:cNvPr id="4" name="Content Placeholder 3" descr="C:\Users\DR-2016\Pictures\fashion\images (13).jp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8424936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908534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 marL="0" lvl="0" indent="0" algn="just" rtl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Criterion F:  </a:t>
            </a:r>
            <a:r>
              <a:rPr lang="en-US" sz="2800" dirty="0" smtClean="0"/>
              <a:t>Duration of the disturbance (Criteria B, C, D, and E) is more than 1 month.</a:t>
            </a:r>
          </a:p>
          <a:p>
            <a:pPr algn="just" rtl="0"/>
            <a:endParaRPr lang="en-US" sz="2800" dirty="0" smtClean="0"/>
          </a:p>
          <a:p>
            <a:pPr marL="0" lvl="0" indent="0" algn="just" rtl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Criterion G:  </a:t>
            </a:r>
            <a:r>
              <a:rPr lang="en-US" sz="2800" dirty="0" smtClean="0"/>
              <a:t>The disturbance causes clinically significant distress or impairment in social, occupational, or other important areas of functioning. </a:t>
            </a:r>
          </a:p>
          <a:p>
            <a:pPr lvl="0" algn="just" rtl="0"/>
            <a:endParaRPr lang="en-US" sz="2800" dirty="0" smtClean="0"/>
          </a:p>
          <a:p>
            <a:pPr marL="0" lvl="0" indent="0" algn="just" rtl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Criterion H:  </a:t>
            </a:r>
            <a:r>
              <a:rPr lang="en-US" sz="2800" dirty="0" smtClean="0"/>
              <a:t>The disturbance is not attributable to physiological effects of a substance (e.g., medication or alcohol) or other medical condition.</a:t>
            </a:r>
            <a:endParaRPr lang="en-US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/>
              <a:t>Acute Stress Disorder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 rtl="0">
              <a:lnSpc>
                <a:spcPct val="300000"/>
              </a:lnSpc>
            </a:pPr>
            <a:r>
              <a:rPr lang="en-US" dirty="0" smtClean="0"/>
              <a:t>The essential feature of acute stress disorder is the development of characteristic symptoms lasting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3 days to 1 month </a:t>
            </a:r>
            <a:r>
              <a:rPr lang="en-US" dirty="0" smtClean="0"/>
              <a:t>following exposure to one or more traumatic events</a:t>
            </a:r>
            <a:endParaRPr lang="ar-E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/>
              <a:t>Adjustment Disorders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 rtl="0">
              <a:lnSpc>
                <a:spcPct val="300000"/>
              </a:lnSpc>
              <a:buNone/>
            </a:pPr>
            <a:r>
              <a:rPr lang="en-US" b="1" dirty="0" smtClean="0"/>
              <a:t>A- The development of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 or behavioral symptoms in response to an identifiable stressor(s) </a:t>
            </a:r>
            <a:r>
              <a:rPr lang="en-US" b="1" dirty="0" smtClean="0"/>
              <a:t>occurring within 3 months of the onset of the stressor(s).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Adjustment Disorders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 rtl="0">
              <a:lnSpc>
                <a:spcPct val="200000"/>
              </a:lnSpc>
            </a:pPr>
            <a:r>
              <a:rPr lang="en-US" dirty="0" smtClean="0"/>
              <a:t>In adjustment disorders, the stressor can be of </a:t>
            </a:r>
            <a:r>
              <a:rPr lang="en-US" b="1" dirty="0" smtClean="0">
                <a:solidFill>
                  <a:srgbClr val="FF0000"/>
                </a:solidFill>
              </a:rPr>
              <a:t>any severity rather than of the severity in PTSDs.</a:t>
            </a:r>
          </a:p>
          <a:p>
            <a:pPr algn="just" rtl="0">
              <a:lnSpc>
                <a:spcPct val="200000"/>
              </a:lnSpc>
            </a:pPr>
            <a:r>
              <a:rPr lang="en-US" dirty="0" smtClean="0"/>
              <a:t>The stressor may be </a:t>
            </a:r>
            <a:r>
              <a:rPr lang="en-US" b="1" dirty="0" smtClean="0">
                <a:solidFill>
                  <a:srgbClr val="FF0000"/>
                </a:solidFill>
              </a:rPr>
              <a:t>a single event (e.g., a termination of a romantic relationship), </a:t>
            </a:r>
          </a:p>
          <a:p>
            <a:pPr algn="just" rtl="0">
              <a:lnSpc>
                <a:spcPct val="200000"/>
              </a:lnSpc>
            </a:pPr>
            <a:r>
              <a:rPr lang="en-US" dirty="0" smtClean="0"/>
              <a:t>or there may be </a:t>
            </a:r>
            <a:r>
              <a:rPr lang="en-US" b="1" dirty="0" smtClean="0">
                <a:solidFill>
                  <a:srgbClr val="FF0000"/>
                </a:solidFill>
              </a:rPr>
              <a:t>multiple stressors (e.g., marked business difficulties and marital problems)</a:t>
            </a:r>
            <a:endParaRPr lang="ar-EG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Adjustment Disorders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>
              <a:lnSpc>
                <a:spcPct val="200000"/>
              </a:lnSpc>
            </a:pPr>
            <a:r>
              <a:rPr lang="en-US" dirty="0" smtClean="0"/>
              <a:t>Stressors may be </a:t>
            </a:r>
            <a:r>
              <a:rPr lang="en-US" b="1" dirty="0" smtClean="0">
                <a:solidFill>
                  <a:srgbClr val="FF0000"/>
                </a:solidFill>
              </a:rPr>
              <a:t>recurrent </a:t>
            </a:r>
            <a:r>
              <a:rPr lang="en-US" dirty="0" smtClean="0"/>
              <a:t>(e.g., associated with seasonal business crises, unfulfilling sexual relationships)</a:t>
            </a:r>
          </a:p>
          <a:p>
            <a:pPr algn="just" rtl="0">
              <a:lnSpc>
                <a:spcPct val="200000"/>
              </a:lnSpc>
            </a:pPr>
            <a:endParaRPr lang="en-US" dirty="0" smtClean="0"/>
          </a:p>
          <a:p>
            <a:pPr algn="just" rtl="0">
              <a:lnSpc>
                <a:spcPct val="200000"/>
              </a:lnSpc>
            </a:pPr>
            <a:r>
              <a:rPr lang="en-US" dirty="0" smtClean="0"/>
              <a:t> or </a:t>
            </a:r>
            <a:r>
              <a:rPr lang="en-US" b="1" dirty="0" smtClean="0">
                <a:solidFill>
                  <a:srgbClr val="FF0000"/>
                </a:solidFill>
              </a:rPr>
              <a:t>continuous</a:t>
            </a:r>
            <a:r>
              <a:rPr lang="en-US" dirty="0" smtClean="0"/>
              <a:t> (e.g., a persistent painful illness with increasing disability, living in a crime-ridden neighborhood).</a:t>
            </a:r>
            <a:endParaRPr lang="ar-E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Adjustment Disorders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40768"/>
            <a:ext cx="8472518" cy="4983832"/>
          </a:xfrm>
        </p:spPr>
        <p:txBody>
          <a:bodyPr>
            <a:normAutofit fontScale="85000" lnSpcReduction="20000"/>
          </a:bodyPr>
          <a:lstStyle/>
          <a:p>
            <a:pPr algn="just" rtl="0">
              <a:lnSpc>
                <a:spcPct val="210000"/>
              </a:lnSpc>
              <a:buNone/>
            </a:pPr>
            <a:r>
              <a:rPr lang="en-US" b="1" dirty="0" smtClean="0"/>
              <a:t>B. These symptoms or behaviors are clinically significant, as evidenced by one or both of the following</a:t>
            </a:r>
            <a:r>
              <a:rPr lang="en-US" b="1" dirty="0" smtClean="0"/>
              <a:t>:</a:t>
            </a:r>
            <a:endParaRPr lang="en-US" b="1" dirty="0" smtClean="0"/>
          </a:p>
          <a:p>
            <a:pPr marL="514350" indent="-514350" algn="just" rtl="0">
              <a:lnSpc>
                <a:spcPct val="210000"/>
              </a:lnSpc>
              <a:buAutoNum type="arabicPeriod"/>
            </a:pPr>
            <a:r>
              <a:rPr lang="en-US" b="1" dirty="0" smtClean="0"/>
              <a:t>Marked distress that is out of proportion to the severity or intensity of the stressor, </a:t>
            </a:r>
          </a:p>
          <a:p>
            <a:pPr marL="514350" indent="-514350" algn="just" rtl="0">
              <a:lnSpc>
                <a:spcPct val="210000"/>
              </a:lnSpc>
              <a:buAutoNum type="arabicPeriod"/>
            </a:pPr>
            <a:endParaRPr lang="en-US" b="1" dirty="0" smtClean="0"/>
          </a:p>
          <a:p>
            <a:pPr marL="514350" indent="-514350" algn="just" rtl="0">
              <a:lnSpc>
                <a:spcPct val="210000"/>
              </a:lnSpc>
              <a:buAutoNum type="arabicPeriod"/>
            </a:pPr>
            <a:r>
              <a:rPr lang="en-US" b="1" dirty="0" smtClean="0"/>
              <a:t> Significant impairment in social, occupational, or other important areas of functioning.</a:t>
            </a:r>
          </a:p>
          <a:p>
            <a:pPr algn="l" rtl="0">
              <a:buNone/>
            </a:pPr>
            <a:endParaRPr lang="ar-EG" dirty="0" smtClean="0"/>
          </a:p>
          <a:p>
            <a:pPr algn="l" rtl="0"/>
            <a:endParaRPr lang="ar-E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Adjustment Disorders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0">
              <a:lnSpc>
                <a:spcPct val="250000"/>
              </a:lnSpc>
            </a:pPr>
            <a:r>
              <a:rPr lang="en-US" b="1" dirty="0" smtClean="0"/>
              <a:t>The stress-related disturbance does not meet the criteria for another mental disorder and is not merely an exacerbation of a preexisting mental disorder.</a:t>
            </a:r>
            <a:endParaRPr lang="ar-E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85000" lnSpcReduction="20000"/>
          </a:bodyPr>
          <a:lstStyle/>
          <a:p>
            <a:pPr algn="just" rtl="0">
              <a:lnSpc>
                <a:spcPct val="200000"/>
              </a:lnSpc>
              <a:spcBef>
                <a:spcPct val="50000"/>
              </a:spcBef>
            </a:pPr>
            <a:r>
              <a:rPr lang="en-GB" altLang="zh-CN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Eustress</a:t>
            </a:r>
            <a:r>
              <a:rPr lang="en-GB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</a:t>
            </a:r>
            <a:r>
              <a:rPr lang="en-GB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Normal stress is necessary for an active, healthy </a:t>
            </a:r>
            <a:r>
              <a:rPr lang="en-GB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life,  </a:t>
            </a:r>
            <a:r>
              <a:rPr lang="en-GB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increase mental and physical </a:t>
            </a:r>
            <a:r>
              <a:rPr lang="en-GB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alertness  </a:t>
            </a:r>
            <a:r>
              <a:rPr lang="en-GB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GB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can  enhance  certain  abilities .</a:t>
            </a:r>
            <a:endParaRPr lang="en-GB" altLang="zh-CN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just" rtl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zh-CN" sz="2800" dirty="0" smtClean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algn="just" rtl="0">
              <a:spcBef>
                <a:spcPct val="50000"/>
              </a:spcBef>
              <a:buNone/>
            </a:pPr>
            <a:endParaRPr lang="en-US" altLang="zh-CN" sz="2800" dirty="0" smtClean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algn="just" rtl="0">
              <a:lnSpc>
                <a:spcPct val="220000"/>
              </a:lnSpc>
              <a:spcBef>
                <a:spcPct val="50000"/>
              </a:spcBef>
            </a:pPr>
            <a:r>
              <a:rPr lang="en-GB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Distress: </a:t>
            </a:r>
            <a:r>
              <a:rPr lang="en-GB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if the stress response is excessive or prolonged, it may eventually result in diseases, such as </a:t>
            </a:r>
            <a:r>
              <a:rPr lang="en-GB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ulcers</a:t>
            </a:r>
            <a:r>
              <a:rPr lang="en-GB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zh-CN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/>
            <a:endParaRPr lang="ar-E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Adjustment Disorders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 fontScale="92500"/>
          </a:bodyPr>
          <a:lstStyle/>
          <a:p>
            <a:pPr algn="just" rtl="0">
              <a:lnSpc>
                <a:spcPct val="300000"/>
              </a:lnSpc>
            </a:pPr>
            <a:r>
              <a:rPr lang="en-US" b="1" dirty="0" smtClean="0"/>
              <a:t>D. The symptoms do not represent normal bereavement.</a:t>
            </a:r>
          </a:p>
          <a:p>
            <a:pPr algn="just" rtl="0">
              <a:lnSpc>
                <a:spcPct val="300000"/>
              </a:lnSpc>
            </a:pPr>
            <a:r>
              <a:rPr lang="en-US" b="1" dirty="0" smtClean="0"/>
              <a:t>E. Once the stressor or its consequences have terminated, the symptoms do not persist for more than an additional 6 months.</a:t>
            </a:r>
            <a:endParaRPr lang="ar-E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Adjustment Disorders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935480"/>
            <a:ext cx="8715436" cy="4708230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200000"/>
              </a:lnSpc>
            </a:pPr>
            <a:r>
              <a:rPr lang="en-US" b="1" dirty="0" smtClean="0"/>
              <a:t>With depressed mood:</a:t>
            </a:r>
          </a:p>
          <a:p>
            <a:pPr algn="l" rtl="0">
              <a:lnSpc>
                <a:spcPct val="200000"/>
              </a:lnSpc>
            </a:pPr>
            <a:r>
              <a:rPr lang="en-US" b="1" dirty="0" smtClean="0"/>
              <a:t>With anxiety:</a:t>
            </a:r>
          </a:p>
          <a:p>
            <a:pPr algn="l" rtl="0">
              <a:lnSpc>
                <a:spcPct val="200000"/>
              </a:lnSpc>
            </a:pPr>
            <a:r>
              <a:rPr lang="en-US" b="1" dirty="0" smtClean="0"/>
              <a:t>With mixed anxiety and depressed mood:</a:t>
            </a:r>
          </a:p>
          <a:p>
            <a:pPr algn="l" rtl="0">
              <a:lnSpc>
                <a:spcPct val="200000"/>
              </a:lnSpc>
            </a:pPr>
            <a:r>
              <a:rPr lang="en-US" b="1" dirty="0" smtClean="0"/>
              <a:t>With disturbance of conduct:</a:t>
            </a:r>
          </a:p>
          <a:p>
            <a:pPr algn="l" rtl="0">
              <a:lnSpc>
                <a:spcPct val="200000"/>
              </a:lnSpc>
            </a:pPr>
            <a:r>
              <a:rPr lang="en-US" b="1" dirty="0" smtClean="0"/>
              <a:t>With mixed disturbance of emotions and conduct:</a:t>
            </a:r>
          </a:p>
          <a:p>
            <a:pPr algn="l" rtl="0">
              <a:lnSpc>
                <a:spcPct val="200000"/>
              </a:lnSpc>
            </a:pPr>
            <a:r>
              <a:rPr lang="en-US" b="1" dirty="0" smtClean="0"/>
              <a:t>Unspecified:</a:t>
            </a:r>
          </a:p>
          <a:p>
            <a:pPr algn="l" rtl="0">
              <a:lnSpc>
                <a:spcPct val="200000"/>
              </a:lnSpc>
              <a:buNone/>
            </a:pPr>
            <a:endParaRPr lang="ar-E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ank you v2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6988" y="76200"/>
            <a:ext cx="917098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</a:rPr>
              <a:t>Types of Stressors</a:t>
            </a:r>
            <a:endParaRPr lang="ar-EG" dirty="0"/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357563" y="2428875"/>
          <a:ext cx="2281237" cy="1546225"/>
        </p:xfrm>
        <a:graphic>
          <a:graphicData uri="http://schemas.openxmlformats.org/presentationml/2006/ole">
            <p:oleObj spid="_x0000_s1026" name="Clip" r:id="rId3" imgW="2280453" imgH="1546715" progId="">
              <p:embed/>
            </p:oleObj>
          </a:graphicData>
        </a:graphic>
      </p:graphicFrame>
      <p:graphicFrame>
        <p:nvGraphicFramePr>
          <p:cNvPr id="1027" name="Object 3">
            <a:hlinkClick r:id="" action="ppaction://ole?verb=0"/>
          </p:cNvPr>
          <p:cNvGraphicFramePr>
            <a:graphicFrameLocks noGrp="1"/>
          </p:cNvGraphicFramePr>
          <p:nvPr/>
        </p:nvGraphicFramePr>
        <p:xfrm>
          <a:off x="428596" y="2285992"/>
          <a:ext cx="2209800" cy="1689100"/>
        </p:xfrm>
        <a:graphic>
          <a:graphicData uri="http://schemas.openxmlformats.org/presentationml/2006/ole">
            <p:oleObj spid="_x0000_s1027" name="Clip" r:id="rId4" imgW="2220233" imgH="1698851" progId="">
              <p:embed/>
            </p:oleObj>
          </a:graphicData>
        </a:graphic>
      </p:graphicFrame>
      <p:graphicFrame>
        <p:nvGraphicFramePr>
          <p:cNvPr id="102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643702" y="2143116"/>
          <a:ext cx="1714500" cy="1714500"/>
        </p:xfrm>
        <a:graphic>
          <a:graphicData uri="http://schemas.openxmlformats.org/presentationml/2006/ole">
            <p:oleObj spid="_x0000_s1028" name="Clip" r:id="rId5" imgW="1713113" imgH="1722622" progId="">
              <p:embed/>
            </p:oleObj>
          </a:graphicData>
        </a:graphic>
      </p:graphicFrame>
      <p:graphicFrame>
        <p:nvGraphicFramePr>
          <p:cNvPr id="102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786578" y="4429132"/>
          <a:ext cx="1511300" cy="1803400"/>
        </p:xfrm>
        <a:graphic>
          <a:graphicData uri="http://schemas.openxmlformats.org/presentationml/2006/ole">
            <p:oleObj spid="_x0000_s1029" name="Clip" r:id="rId6" imgW="1510266" imgH="1805029" progId="">
              <p:embed/>
            </p:oleObj>
          </a:graphicData>
        </a:graphic>
      </p:graphicFrame>
      <p:graphicFrame>
        <p:nvGraphicFramePr>
          <p:cNvPr id="103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071934" y="4857760"/>
          <a:ext cx="1244600" cy="1257300"/>
        </p:xfrm>
        <a:graphic>
          <a:graphicData uri="http://schemas.openxmlformats.org/presentationml/2006/ole">
            <p:oleObj spid="_x0000_s1030" name="Clip" r:id="rId7" imgW="1250367" imgH="1256706" progId="">
              <p:embed/>
            </p:oleObj>
          </a:graphicData>
        </a:graphic>
      </p:graphicFrame>
      <p:graphicFrame>
        <p:nvGraphicFramePr>
          <p:cNvPr id="1031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714348" y="4643446"/>
          <a:ext cx="1892300" cy="1790700"/>
        </p:xfrm>
        <a:graphic>
          <a:graphicData uri="http://schemas.openxmlformats.org/presentationml/2006/ole">
            <p:oleObj spid="_x0000_s1031" name="Clip" r:id="rId8" imgW="1892190" imgH="1798690" progId="">
              <p:embed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Classification: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300000"/>
              </a:lnSpc>
            </a:pPr>
            <a:r>
              <a:rPr lang="en-US" dirty="0" smtClean="0"/>
              <a:t> </a:t>
            </a:r>
            <a:r>
              <a:rPr lang="en-US" b="1" dirty="0" smtClean="0"/>
              <a:t>Posttraumatic stress disorder (PTSD),</a:t>
            </a:r>
          </a:p>
          <a:p>
            <a:pPr algn="l" rtl="0">
              <a:lnSpc>
                <a:spcPct val="300000"/>
              </a:lnSpc>
            </a:pPr>
            <a:r>
              <a:rPr lang="en-US" b="1" dirty="0" smtClean="0"/>
              <a:t> Acute stress disorder, and</a:t>
            </a:r>
          </a:p>
          <a:p>
            <a:pPr algn="l" rtl="0">
              <a:lnSpc>
                <a:spcPct val="300000"/>
              </a:lnSpc>
            </a:pPr>
            <a:r>
              <a:rPr lang="en-US" b="1" dirty="0" smtClean="0"/>
              <a:t> Adjustment disorders.</a:t>
            </a:r>
            <a:endParaRPr lang="ar-EG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 </a:t>
            </a:r>
            <a:r>
              <a:rPr lang="en-US" dirty="0" err="1" smtClean="0"/>
              <a:t>trumatic</a:t>
            </a:r>
            <a:r>
              <a:rPr lang="en-US" dirty="0" smtClean="0"/>
              <a:t> stress disorder:</a:t>
            </a:r>
            <a:endParaRPr lang="ar-E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63272" cy="18002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CRITERION A: Exposure to traumatic event</a:t>
            </a:r>
            <a:endParaRPr lang="ar-EG" dirty="0"/>
          </a:p>
        </p:txBody>
      </p:sp>
      <p:pic>
        <p:nvPicPr>
          <p:cNvPr id="21506" name="Picture 2" descr="C:\Users\DR-2016\Pictures\fashion\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784976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3284984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/>
                </a:solidFill>
              </a:rPr>
              <a:t>Exposure to actual of threatened death, serious injury, or sexual violence in one (or more) of the following ways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420888"/>
            <a:ext cx="5652120" cy="4248472"/>
          </a:xfrm>
        </p:spPr>
        <p:txBody>
          <a:bodyPr>
            <a:normAutofit/>
          </a:bodyPr>
          <a:lstStyle/>
          <a:p>
            <a:pPr lvl="1" algn="l" rtl="0">
              <a:lnSpc>
                <a:spcPct val="200000"/>
              </a:lnSpc>
            </a:pPr>
            <a:r>
              <a:rPr lang="en-US" sz="3600" b="1" dirty="0" smtClean="0"/>
              <a:t>Directly </a:t>
            </a:r>
            <a:r>
              <a:rPr lang="en-US" sz="3600" b="1" dirty="0" smtClean="0"/>
              <a:t>experiencing the traumatic event(s).</a:t>
            </a:r>
          </a:p>
          <a:p>
            <a:pPr lvl="1" algn="l" rtl="0">
              <a:lnSpc>
                <a:spcPct val="200000"/>
              </a:lnSpc>
            </a:pPr>
            <a:r>
              <a:rPr lang="en-US" sz="3600" b="1" dirty="0" smtClean="0"/>
              <a:t>Witnessing,  </a:t>
            </a:r>
          </a:p>
          <a:p>
            <a:pPr algn="l" rtl="0"/>
            <a:endParaRPr lang="ar-EG" dirty="0"/>
          </a:p>
        </p:txBody>
      </p:sp>
      <p:pic>
        <p:nvPicPr>
          <p:cNvPr id="19459" name="Picture 3" descr="C:\Users\DR-2016\Pictures\fashion\images (18)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780928"/>
            <a:ext cx="3203848" cy="40770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4418</TotalTime>
  <Words>1161</Words>
  <Application>Microsoft Office PowerPoint</Application>
  <PresentationFormat>On-screen Show (4:3)</PresentationFormat>
  <Paragraphs>120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Equity</vt:lpstr>
      <vt:lpstr>Clip</vt:lpstr>
      <vt:lpstr>Trauma and stress related disorders</vt:lpstr>
      <vt:lpstr>Definition of stress:</vt:lpstr>
      <vt:lpstr>Slide 3</vt:lpstr>
      <vt:lpstr>Slide 4</vt:lpstr>
      <vt:lpstr>Types of Stressors</vt:lpstr>
      <vt:lpstr>Classification:</vt:lpstr>
      <vt:lpstr>Post trumatic stress disorder:</vt:lpstr>
      <vt:lpstr>CRITERION A: Exposure to traumatic event</vt:lpstr>
      <vt:lpstr>Exposure to actual of threatened death, serious injury, or sexual violence in one (or more) of the following ways: </vt:lpstr>
      <vt:lpstr>Slide 10</vt:lpstr>
      <vt:lpstr>Slide 11</vt:lpstr>
      <vt:lpstr>CRITERION B - Intrusion  :</vt:lpstr>
      <vt:lpstr>Slide 13</vt:lpstr>
      <vt:lpstr>Slide 14</vt:lpstr>
      <vt:lpstr>Slide 15</vt:lpstr>
      <vt:lpstr>Slide 16</vt:lpstr>
      <vt:lpstr>CRITERION C – Avoidance:</vt:lpstr>
      <vt:lpstr>Slide 18</vt:lpstr>
      <vt:lpstr>Slide 19</vt:lpstr>
      <vt:lpstr>CRITERION D – Negative alterations in cognition &amp; Mood.</vt:lpstr>
      <vt:lpstr>Slide 21</vt:lpstr>
      <vt:lpstr>Slide 22</vt:lpstr>
      <vt:lpstr>Slide 23</vt:lpstr>
      <vt:lpstr>Slide 24</vt:lpstr>
      <vt:lpstr>CRITERION E – Arousal &amp; Reactivity</vt:lpstr>
      <vt:lpstr>Slide 26</vt:lpstr>
      <vt:lpstr>2- Reckless or self-destructive behavior. </vt:lpstr>
      <vt:lpstr>3- Hypervigilance. </vt:lpstr>
      <vt:lpstr>Slide 29</vt:lpstr>
      <vt:lpstr>5. Problems with concentration. </vt:lpstr>
      <vt:lpstr>6. Sleep disturbance (e.g. problems falling or staying asleep or restless sleep). </vt:lpstr>
      <vt:lpstr>Slide 32</vt:lpstr>
      <vt:lpstr>Slide 33</vt:lpstr>
      <vt:lpstr>Acute Stress Disorder</vt:lpstr>
      <vt:lpstr>Adjustment Disorders</vt:lpstr>
      <vt:lpstr>Adjustment Disorders</vt:lpstr>
      <vt:lpstr>Adjustment Disorders</vt:lpstr>
      <vt:lpstr>Adjustment Disorders</vt:lpstr>
      <vt:lpstr>Adjustment Disorders</vt:lpstr>
      <vt:lpstr>Adjustment Disorders</vt:lpstr>
      <vt:lpstr>Adjustment Disorders</vt:lpstr>
      <vt:lpstr>Slide 42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and stress related disorders</dc:title>
  <dc:creator>DR-2016</dc:creator>
  <cp:lastModifiedBy>DR-2016</cp:lastModifiedBy>
  <cp:revision>4</cp:revision>
  <dcterms:created xsi:type="dcterms:W3CDTF">2017-04-01T08:21:01Z</dcterms:created>
  <dcterms:modified xsi:type="dcterms:W3CDTF">2018-02-15T06:19:55Z</dcterms:modified>
</cp:coreProperties>
</file>